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Default Extension="bin" ContentType="application/vnd.openxmlformats-officedocument.presentationml.printerSettings"/>
  <Override PartName="/ppt/slideLayouts/slideLayout20.xml" ContentType="application/vnd.openxmlformats-officedocument.presentationml.slideLayout+xml"/>
  <Override PartName="/ppt/slideLayouts/slideLayout17.xml" ContentType="application/vnd.openxmlformats-officedocument.presentationml.slideLayout+xml"/>
  <Override PartName="/ppt/embeddings/Microsoft_Vergelijking7.bin" ContentType="application/vnd.openxmlformats-officedocument.oleObject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Layouts/slideLayout24.xml" ContentType="application/vnd.openxmlformats-officedocument.presentationml.slideLayout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embeddings/Microsoft_Vergelijking2.bin" ContentType="application/vnd.openxmlformats-officedocument.oleObject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Layouts/slideLayout28.xml" ContentType="application/vnd.openxmlformats-officedocument.presentationml.slideLayout+xml"/>
  <Override PartName="/ppt/slides/slide7.xml" ContentType="application/vnd.openxmlformats-officedocument.presentationml.slide+xml"/>
  <Override PartName="/ppt/slideMasters/slideMaster3.xml" ContentType="application/vnd.openxmlformats-officedocument.presentationml.slideMaster+xml"/>
  <Override PartName="/ppt/notesSlides/notesSlide8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8.xml" ContentType="application/vnd.openxmlformats-officedocument.presentationml.slideLayout+xml"/>
  <Override PartName="/ppt/presProps.xml" ContentType="application/vnd.openxmlformats-officedocument.presentationml.presProps+xml"/>
  <Override PartName="/ppt/embeddings/Microsoft_Vergelijking8.bin" ContentType="application/vnd.openxmlformats-officedocument.oleObject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vml" ContentType="application/vnd.openxmlformats-officedocument.vmlDrawing"/>
  <Override PartName="/ppt/embeddings/Microsoft_Vergelijking3.bin" ContentType="application/vnd.openxmlformats-officedocument.oleObject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2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s/slide31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Layouts/slideLayout34.xml" ContentType="application/vnd.openxmlformats-officedocument.presentationml.slideLayout+xml"/>
  <Override PartName="/ppt/embeddings/Microsoft_Vergelijking5.bin" ContentType="application/vnd.openxmlformats-officedocument.oleObject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1.xml" ContentType="application/vnd.openxmlformats-officedocument.presentationml.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9.xml" ContentType="application/vnd.openxmlformats-officedocument.presentationml.notesSlide+xml"/>
  <Override PartName="/ppt/embeddings/Microsoft_Vergelijking4.bin" ContentType="application/vnd.openxmlformats-officedocument.oleObject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9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ppt/slideLayouts/slideLayout16.xml" ContentType="application/vnd.openxmlformats-officedocument.presentationml.slideLayout+xml"/>
  <Override PartName="/ppt/embeddings/Microsoft_Vergelijking6.bin" ContentType="application/vnd.openxmlformats-officedocument.oleObject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Layouts/slideLayout2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Default Extension="pict" ContentType="image/pict"/>
  <Override PartName="/ppt/embeddings/Microsoft_Vergelijking1.bin" ContentType="application/vnd.openxmlformats-officedocument.oleObject"/>
  <Override PartName="/ppt/slideMasters/slideMaster2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26.xml" ContentType="application/vnd.openxmlformats-officedocument.presentationml.slide+xml"/>
  <Override PartName="/ppt/theme/theme4.xml" ContentType="application/vnd.openxmlformats-officedocument.theme+xml"/>
  <Override PartName="/ppt/slides/slide10.xml" ContentType="application/vnd.openxmlformats-officedocument.presentationml.slide+xml"/>
  <Override PartName="/ppt/slideLayouts/slideLayout27.xml" ContentType="application/vnd.openxmlformats-officedocument.presentationml.slideLayout+xml"/>
  <Override PartName="/ppt/slides/slide6.xml" ContentType="application/vnd.openxmlformats-officedocument.presentationml.slide+xml"/>
  <Override PartName="/ppt/notesSlides/notesSlide21.xml" ContentType="application/vnd.openxmlformats-officedocument.presentationml.notesSlide+xml"/>
  <Default Extension="pdf" ContentType="application/pdf"/>
  <Override PartName="/ppt/slideLayouts/slideLayout32.xml" ContentType="application/vnd.openxmlformats-officedocument.presentationml.slideLayout+xml"/>
  <Override PartName="/ppt/slideLayouts/slideLayout13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4187" r:id="rId1"/>
    <p:sldMasterId id="2147484200" r:id="rId2"/>
    <p:sldMasterId id="2147484212" r:id="rId3"/>
  </p:sldMasterIdLst>
  <p:notesMasterIdLst>
    <p:notesMasterId r:id="rId46"/>
  </p:notesMasterIdLst>
  <p:sldIdLst>
    <p:sldId id="301" r:id="rId4"/>
    <p:sldId id="305" r:id="rId5"/>
    <p:sldId id="302" r:id="rId6"/>
    <p:sldId id="308" r:id="rId7"/>
    <p:sldId id="307" r:id="rId8"/>
    <p:sldId id="309" r:id="rId9"/>
    <p:sldId id="310" r:id="rId10"/>
    <p:sldId id="304" r:id="rId11"/>
    <p:sldId id="312" r:id="rId12"/>
    <p:sldId id="311" r:id="rId13"/>
    <p:sldId id="315" r:id="rId14"/>
    <p:sldId id="314" r:id="rId15"/>
    <p:sldId id="316" r:id="rId16"/>
    <p:sldId id="318" r:id="rId17"/>
    <p:sldId id="317" r:id="rId18"/>
    <p:sldId id="319" r:id="rId19"/>
    <p:sldId id="320" r:id="rId20"/>
    <p:sldId id="321" r:id="rId21"/>
    <p:sldId id="325" r:id="rId22"/>
    <p:sldId id="322" r:id="rId23"/>
    <p:sldId id="306" r:id="rId24"/>
    <p:sldId id="326" r:id="rId25"/>
    <p:sldId id="327" r:id="rId26"/>
    <p:sldId id="324" r:id="rId27"/>
    <p:sldId id="331" r:id="rId28"/>
    <p:sldId id="333" r:id="rId29"/>
    <p:sldId id="334" r:id="rId30"/>
    <p:sldId id="335" r:id="rId31"/>
    <p:sldId id="338" r:id="rId32"/>
    <p:sldId id="339" r:id="rId33"/>
    <p:sldId id="340" r:id="rId34"/>
    <p:sldId id="337" r:id="rId35"/>
    <p:sldId id="341" r:id="rId36"/>
    <p:sldId id="342" r:id="rId37"/>
    <p:sldId id="343" r:id="rId38"/>
    <p:sldId id="345" r:id="rId39"/>
    <p:sldId id="346" r:id="rId40"/>
    <p:sldId id="313" r:id="rId41"/>
    <p:sldId id="347" r:id="rId42"/>
    <p:sldId id="344" r:id="rId43"/>
    <p:sldId id="303" r:id="rId44"/>
    <p:sldId id="329" r:id="rId45"/>
  </p:sldIdLst>
  <p:sldSz cx="9144000" cy="6858000" type="screen4x3"/>
  <p:notesSz cx="6858000" cy="9144000"/>
  <p:defaultTextStyle>
    <a:defPPr>
      <a:defRPr lang="nl-NL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73A4A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Objects="1">
      <p:cViewPr varScale="1">
        <p:scale>
          <a:sx n="95" d="100"/>
          <a:sy n="95" d="100"/>
        </p:scale>
        <p:origin x="-7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ict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ict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ict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479FA96-0650-954A-83DC-1CECBD5E81E0}" type="datetime1">
              <a:rPr lang="nl-NL"/>
              <a:pPr/>
              <a:t>30-11-2014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BC007F-B86F-8244-B235-2CBFE5792A7F}" type="slidenum">
              <a:rPr lang="nl-NL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691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691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691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691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691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691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691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691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691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691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691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691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691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691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691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691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691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691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691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691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691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691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3"/>
          <p:cNvSpPr>
            <a:spLocks noChangeArrowheads="1"/>
          </p:cNvSpPr>
          <p:nvPr userDrawn="1"/>
        </p:nvSpPr>
        <p:spPr bwMode="auto">
          <a:xfrm>
            <a:off x="466725" y="2057400"/>
            <a:ext cx="7467600" cy="19812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nl-NL">
              <a:latin typeface="Tahoma" pitchFamily="32" charset="0"/>
            </a:endParaRPr>
          </a:p>
        </p:txBody>
      </p:sp>
      <p:sp>
        <p:nvSpPr>
          <p:cNvPr id="5" name="Rectangle 20"/>
          <p:cNvSpPr>
            <a:spLocks noChangeArrowheads="1"/>
          </p:cNvSpPr>
          <p:nvPr userDrawn="1"/>
        </p:nvSpPr>
        <p:spPr bwMode="auto">
          <a:xfrm>
            <a:off x="0" y="0"/>
            <a:ext cx="469900" cy="20574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nl-NL">
              <a:latin typeface="Tahoma" pitchFamily="32" charset="0"/>
            </a:endParaRPr>
          </a:p>
        </p:txBody>
      </p:sp>
      <p:sp>
        <p:nvSpPr>
          <p:cNvPr id="6" name="Rectangle 21"/>
          <p:cNvSpPr>
            <a:spLocks noChangeArrowheads="1"/>
          </p:cNvSpPr>
          <p:nvPr userDrawn="1"/>
        </p:nvSpPr>
        <p:spPr bwMode="auto">
          <a:xfrm>
            <a:off x="0" y="6584950"/>
            <a:ext cx="9144000" cy="2730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nl-NL">
              <a:latin typeface="Tahoma" pitchFamily="32" charset="0"/>
            </a:endParaRPr>
          </a:p>
        </p:txBody>
      </p:sp>
      <p:sp>
        <p:nvSpPr>
          <p:cNvPr id="7" name="Line 22"/>
          <p:cNvSpPr>
            <a:spLocks noChangeShapeType="1"/>
          </p:cNvSpPr>
          <p:nvPr userDrawn="1"/>
        </p:nvSpPr>
        <p:spPr bwMode="auto">
          <a:xfrm>
            <a:off x="0" y="67818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nl-NL">
              <a:latin typeface="Tahoma" pitchFamily="34" charset="0"/>
            </a:endParaRPr>
          </a:p>
        </p:txBody>
      </p:sp>
      <p:sp>
        <p:nvSpPr>
          <p:cNvPr id="8" name="Line 24"/>
          <p:cNvSpPr>
            <a:spLocks noChangeShapeType="1"/>
          </p:cNvSpPr>
          <p:nvPr userDrawn="1"/>
        </p:nvSpPr>
        <p:spPr bwMode="auto">
          <a:xfrm>
            <a:off x="0" y="6134100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nl-NL">
              <a:latin typeface="Tahoma" pitchFamily="34" charset="0"/>
            </a:endParaRPr>
          </a:p>
        </p:txBody>
      </p:sp>
      <p:sp>
        <p:nvSpPr>
          <p:cNvPr id="9" name="Text Box 27"/>
          <p:cNvSpPr txBox="1">
            <a:spLocks noChangeArrowheads="1"/>
          </p:cNvSpPr>
          <p:nvPr userDrawn="1"/>
        </p:nvSpPr>
        <p:spPr bwMode="white">
          <a:xfrm>
            <a:off x="685800" y="3641725"/>
            <a:ext cx="2438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fld id="{F3801D4B-F282-0D46-8FA9-ECC93ECBA0FC}" type="datetime1">
              <a:rPr lang="nl-NL" sz="1600">
                <a:latin typeface="Tahoma" pitchFamily="32" charset="0"/>
              </a:rPr>
              <a:pPr>
                <a:spcBef>
                  <a:spcPct val="50000"/>
                </a:spcBef>
                <a:defRPr/>
              </a:pPr>
              <a:t>30-11-2014</a:t>
            </a:fld>
            <a:endParaRPr lang="nl-NL" sz="1600">
              <a:latin typeface="Tahoma" pitchFamily="32" charset="0"/>
            </a:endParaRPr>
          </a:p>
        </p:txBody>
      </p:sp>
      <p:pic>
        <p:nvPicPr>
          <p:cNvPr id="10" name="Picture 29" descr="TU_Delft_2.png                                                 00095E43Smidswater Server              C1CD65DB: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71500" y="6184900"/>
            <a:ext cx="8874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30"/>
          <p:cNvSpPr txBox="1">
            <a:spLocks noChangeArrowheads="1"/>
          </p:cNvSpPr>
          <p:nvPr userDrawn="1"/>
        </p:nvSpPr>
        <p:spPr bwMode="white">
          <a:xfrm>
            <a:off x="1498600" y="6572250"/>
            <a:ext cx="29718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nl-NL" sz="800">
                <a:latin typeface="Tahoma" pitchFamily="32" charset="0"/>
              </a:rPr>
              <a:t>Challenge the future</a:t>
            </a:r>
            <a:endParaRPr lang="nl-NL">
              <a:latin typeface="Tahoma" pitchFamily="32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 userDrawn="1"/>
        </p:nvSpPr>
        <p:spPr bwMode="auto">
          <a:xfrm>
            <a:off x="1498600" y="6292850"/>
            <a:ext cx="9906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nl-NL" sz="500">
                <a:latin typeface="Tahoma" pitchFamily="32" charset="0"/>
              </a:rPr>
              <a:t>Delft</a:t>
            </a:r>
          </a:p>
          <a:p>
            <a:pPr>
              <a:lnSpc>
                <a:spcPct val="90000"/>
              </a:lnSpc>
              <a:defRPr/>
            </a:pPr>
            <a:r>
              <a:rPr lang="nl-NL" sz="500">
                <a:latin typeface="Tahoma" pitchFamily="32" charset="0"/>
              </a:rPr>
              <a:t>University of</a:t>
            </a:r>
          </a:p>
          <a:p>
            <a:pPr>
              <a:lnSpc>
                <a:spcPct val="90000"/>
              </a:lnSpc>
              <a:defRPr/>
            </a:pPr>
            <a:r>
              <a:rPr lang="nl-NL" sz="500">
                <a:latin typeface="Tahoma" pitchFamily="32" charset="0"/>
              </a:rPr>
              <a:t>Technology</a:t>
            </a:r>
            <a:endParaRPr lang="nl-NL">
              <a:latin typeface="Tahoma" pitchFamily="32" charset="0"/>
            </a:endParaRPr>
          </a:p>
        </p:txBody>
      </p:sp>
      <p:sp>
        <p:nvSpPr>
          <p:cNvPr id="271372" name="Rectangle 12"/>
          <p:cNvSpPr>
            <a:spLocks noGrp="1" noChangeArrowheads="1"/>
          </p:cNvSpPr>
          <p:nvPr>
            <p:ph type="ctrTitle"/>
          </p:nvPr>
        </p:nvSpPr>
        <p:spPr bwMode="white">
          <a:xfrm>
            <a:off x="685804" y="2286000"/>
            <a:ext cx="6931025" cy="457200"/>
          </a:xfrm>
        </p:spPr>
        <p:txBody>
          <a:bodyPr anchor="t"/>
          <a:lstStyle>
            <a:lvl1pPr marL="0" indent="0">
              <a:lnSpc>
                <a:spcPct val="8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nl-NL" dirty="0"/>
          </a:p>
        </p:txBody>
      </p:sp>
      <p:sp>
        <p:nvSpPr>
          <p:cNvPr id="271393" name="Rectangle 33"/>
          <p:cNvSpPr>
            <a:spLocks noGrp="1" noChangeArrowheads="1"/>
          </p:cNvSpPr>
          <p:nvPr>
            <p:ph type="subTitle" sz="quarter" idx="1"/>
          </p:nvPr>
        </p:nvSpPr>
        <p:spPr bwMode="white">
          <a:xfrm>
            <a:off x="685804" y="2743200"/>
            <a:ext cx="6931025" cy="381000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bg2"/>
                </a:solidFill>
                <a:latin typeface="Bookman Old Style" pitchFamily="18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62742" y="457200"/>
            <a:ext cx="1914525" cy="48768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917579" y="457200"/>
            <a:ext cx="5592763" cy="48768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hart" preserve="1">
  <p:cSld name="Titel en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7578" y="457200"/>
            <a:ext cx="7659688" cy="10668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grafiek 2"/>
          <p:cNvSpPr>
            <a:spLocks noGrp="1"/>
          </p:cNvSpPr>
          <p:nvPr>
            <p:ph type="chart" idx="1"/>
          </p:nvPr>
        </p:nvSpPr>
        <p:spPr>
          <a:xfrm>
            <a:off x="925517" y="2286000"/>
            <a:ext cx="7648575" cy="3048000"/>
          </a:xfrm>
        </p:spPr>
        <p:txBody>
          <a:bodyPr/>
          <a:lstStyle/>
          <a:p>
            <a:pPr lvl="0"/>
            <a:endParaRPr lang="nl-NL" noProof="0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8A19A-879B-F44F-8CBC-E274F98AFF78}" type="datetime1">
              <a:rPr lang="nl-NL"/>
              <a:pPr>
                <a:defRPr/>
              </a:pPr>
              <a:t>30-11-2014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722A7-6C0F-5146-B027-4607C0DA9BE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42BB8-7867-3D40-B727-443A3E8C8491}" type="datetime1">
              <a:rPr lang="nl-NL"/>
              <a:pPr>
                <a:defRPr/>
              </a:pPr>
              <a:t>30-11-2014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18953-6C79-5F4D-9A6D-A2C3C20E7E11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2445D-9794-DA4C-9B2E-F7AC664D801E}" type="datetime1">
              <a:rPr lang="nl-NL"/>
              <a:pPr>
                <a:defRPr/>
              </a:pPr>
              <a:t>30-11-2014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FD0A1-0401-D349-8F45-D769E0A6D32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40E54-47DA-9444-BF3E-883B1DD99727}" type="datetime1">
              <a:rPr lang="nl-NL"/>
              <a:pPr>
                <a:defRPr/>
              </a:pPr>
              <a:t>30-11-2014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4711F-57AD-7843-BD80-BD81DE07BCE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4C26F-A8EF-D147-9ABB-4873B1507EE9}" type="datetime1">
              <a:rPr lang="nl-NL"/>
              <a:pPr>
                <a:defRPr/>
              </a:pPr>
              <a:t>30-11-2014</a:t>
            </a:fld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325D4-4877-894F-9FAC-AA3F387236D6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A1557-CD86-0C48-836B-6D8B409DEB17}" type="datetime1">
              <a:rPr lang="nl-NL"/>
              <a:pPr>
                <a:defRPr/>
              </a:pPr>
              <a:t>30-11-2014</a:t>
            </a:fld>
            <a:endParaRPr 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87666-FEE0-5445-8E31-CBC89424308E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0D50C-DE70-5144-A4EB-05A6AFC830F0}" type="datetime1">
              <a:rPr lang="nl-NL"/>
              <a:pPr>
                <a:defRPr/>
              </a:pPr>
              <a:t>30-11-2014</a:t>
            </a:fld>
            <a:endParaRPr lang="nl-NL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A0BE5-E462-E946-BF0C-B5DC42DAEF91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6FCDC-73D2-274D-935B-E80B6982F215}" type="datetime1">
              <a:rPr lang="nl-NL"/>
              <a:pPr>
                <a:defRPr/>
              </a:pPr>
              <a:t>30-11-2014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CA1D9-06FB-074A-8239-A9F24ED8AD89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BCAAF-3F0C-074E-9EB3-F0982925A456}" type="datetime1">
              <a:rPr lang="nl-NL"/>
              <a:pPr>
                <a:defRPr/>
              </a:pPr>
              <a:t>30-11-2014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7EE18-F0B3-544E-B1A9-DBA5E12182BE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85C98-247A-0041-86A2-653263C092BD}" type="datetime1">
              <a:rPr lang="nl-NL"/>
              <a:pPr>
                <a:defRPr/>
              </a:pPr>
              <a:t>30-11-2014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55687-8A9A-1048-B16B-24496A39D42B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A1437-98E2-E648-8953-2A4C9A16C835}" type="datetime1">
              <a:rPr lang="nl-NL"/>
              <a:pPr>
                <a:defRPr/>
              </a:pPr>
              <a:t>30-11-2014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E8AB1-11E8-FB47-896A-D751035CD46C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C4D62-B9F8-E44C-A158-B7E9EA3C7EBC}" type="datetime1">
              <a:rPr lang="nl-NL"/>
              <a:pPr>
                <a:defRPr/>
              </a:pPr>
              <a:t>30-11-2014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67B79-807E-4F41-A26E-9751C2B43E2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4C322-677F-4D46-816B-383B8DE47BF5}" type="datetime1">
              <a:rPr lang="nl-NL"/>
              <a:pPr>
                <a:defRPr/>
              </a:pPr>
              <a:t>30-11-2014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CFB08-15C7-A342-B15A-37AD91302F0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B9BFE-9419-0542-AEFB-3AAEFCAFF416}" type="datetime1">
              <a:rPr lang="nl-NL"/>
              <a:pPr>
                <a:defRPr/>
              </a:pPr>
              <a:t>30-11-2014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67B06-9A5A-724D-A36B-6252B176E1A1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B5593-955D-1C41-A539-8FEBF30139B0}" type="datetime1">
              <a:rPr lang="nl-NL"/>
              <a:pPr>
                <a:defRPr/>
              </a:pPr>
              <a:t>30-11-2014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AEF22-8F95-BC4A-A1D7-FB9842DD8BCB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80132-1F5C-2A49-B9C7-58BDAE165FDD}" type="datetime1">
              <a:rPr lang="nl-NL"/>
              <a:pPr>
                <a:defRPr/>
              </a:pPr>
              <a:t>30-11-2014</a:t>
            </a:fld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BD594-2BA8-B045-A49E-70E7D601BDC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1C34F-B32B-5640-BFEF-2D22D34FC39E}" type="datetime1">
              <a:rPr lang="nl-NL"/>
              <a:pPr>
                <a:defRPr/>
              </a:pPr>
              <a:t>30-11-2014</a:t>
            </a:fld>
            <a:endParaRPr 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14D44-AD52-014A-AAE3-F0376BC0DC88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274E7-7EFE-F44A-9BF5-EC925EEAB880}" type="datetime1">
              <a:rPr lang="nl-NL"/>
              <a:pPr>
                <a:defRPr/>
              </a:pPr>
              <a:t>30-11-2014</a:t>
            </a:fld>
            <a:endParaRPr lang="nl-NL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51A45-E501-A44B-BC62-1FAD08D60EE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0AD8D-75D8-E243-9E20-BC2E775B98C9}" type="datetime1">
              <a:rPr lang="nl-NL"/>
              <a:pPr>
                <a:defRPr/>
              </a:pPr>
              <a:t>30-11-2014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CE5A6-8516-1441-95EF-12CFE419CC51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613ED-05E0-FB4E-B63B-AFFDEAB7DDB0}" type="datetime1">
              <a:rPr lang="nl-NL"/>
              <a:pPr>
                <a:defRPr/>
              </a:pPr>
              <a:t>30-11-2014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28B77-83F9-4146-9F69-53413A95E41C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91330-46D0-094B-BDE1-CB2237EDB8F7}" type="datetime1">
              <a:rPr lang="nl-NL"/>
              <a:pPr>
                <a:defRPr/>
              </a:pPr>
              <a:t>30-11-2014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56B30-6A9F-4A4C-8FE0-37EB19015A0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490F0-8BE6-0D4E-AB15-667FC2A6B656}" type="datetime1">
              <a:rPr lang="nl-NL"/>
              <a:pPr>
                <a:defRPr/>
              </a:pPr>
              <a:t>30-11-2014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82D2A-D26C-9B40-A47C-3784D282A57E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25513" y="2286000"/>
            <a:ext cx="3748087" cy="30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826004" y="2286000"/>
            <a:ext cx="3748088" cy="30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1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9" name="Rectangle 13"/>
          <p:cNvSpPr>
            <a:spLocks noChangeArrowheads="1"/>
          </p:cNvSpPr>
          <p:nvPr userDrawn="1"/>
        </p:nvSpPr>
        <p:spPr bwMode="auto">
          <a:xfrm>
            <a:off x="0" y="6132513"/>
            <a:ext cx="9144000" cy="7254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nl-NL">
              <a:latin typeface="Tahoma" pitchFamily="32" charset="0"/>
            </a:endParaRPr>
          </a:p>
        </p:txBody>
      </p:sp>
      <p:sp>
        <p:nvSpPr>
          <p:cNvPr id="125955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917575" y="457200"/>
            <a:ext cx="765968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title style</a:t>
            </a:r>
          </a:p>
        </p:txBody>
      </p:sp>
      <p:sp>
        <p:nvSpPr>
          <p:cNvPr id="125956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5513" y="2286000"/>
            <a:ext cx="76485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</a:p>
        </p:txBody>
      </p:sp>
      <p:sp>
        <p:nvSpPr>
          <p:cNvPr id="270355" name="Rectangle 19"/>
          <p:cNvSpPr>
            <a:spLocks noChangeArrowheads="1"/>
          </p:cNvSpPr>
          <p:nvPr userDrawn="1"/>
        </p:nvSpPr>
        <p:spPr bwMode="auto">
          <a:xfrm>
            <a:off x="0" y="6584950"/>
            <a:ext cx="9144000" cy="2730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nl-NL">
              <a:latin typeface="Tahoma" pitchFamily="32" charset="0"/>
            </a:endParaRPr>
          </a:p>
        </p:txBody>
      </p:sp>
      <p:sp>
        <p:nvSpPr>
          <p:cNvPr id="270356" name="Line 20"/>
          <p:cNvSpPr>
            <a:spLocks noChangeShapeType="1"/>
          </p:cNvSpPr>
          <p:nvPr userDrawn="1"/>
        </p:nvSpPr>
        <p:spPr bwMode="auto">
          <a:xfrm>
            <a:off x="0" y="67818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nl-NL">
              <a:latin typeface="Tahoma" pitchFamily="34" charset="0"/>
            </a:endParaRPr>
          </a:p>
        </p:txBody>
      </p:sp>
      <p:pic>
        <p:nvPicPr>
          <p:cNvPr id="125960" name="Picture 21" descr="TU_Delft_2.png                                                 00095E43Smidswater Server              C1CD65DB: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571500" y="6184900"/>
            <a:ext cx="88741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0358" name="Line 22"/>
          <p:cNvSpPr>
            <a:spLocks noChangeShapeType="1"/>
          </p:cNvSpPr>
          <p:nvPr userDrawn="1"/>
        </p:nvSpPr>
        <p:spPr bwMode="auto">
          <a:xfrm>
            <a:off x="0" y="6134100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nl-NL">
              <a:latin typeface="Tahoma" pitchFamily="34" charset="0"/>
            </a:endParaRPr>
          </a:p>
        </p:txBody>
      </p:sp>
      <p:sp>
        <p:nvSpPr>
          <p:cNvPr id="270364" name="Rectangle 28"/>
          <p:cNvSpPr>
            <a:spLocks noChangeArrowheads="1"/>
          </p:cNvSpPr>
          <p:nvPr userDrawn="1"/>
        </p:nvSpPr>
        <p:spPr bwMode="auto">
          <a:xfrm>
            <a:off x="0" y="0"/>
            <a:ext cx="469900" cy="20574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nl-NL">
              <a:latin typeface="Tahoma" pitchFamily="3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8" r:id="rId1"/>
    <p:sldLayoutId id="2147484189" r:id="rId2"/>
    <p:sldLayoutId id="2147484190" r:id="rId3"/>
    <p:sldLayoutId id="2147484191" r:id="rId4"/>
    <p:sldLayoutId id="2147484192" r:id="rId5"/>
    <p:sldLayoutId id="2147484193" r:id="rId6"/>
    <p:sldLayoutId id="2147484194" r:id="rId7"/>
    <p:sldLayoutId id="2147484195" r:id="rId8"/>
    <p:sldLayoutId id="2147484196" r:id="rId9"/>
    <p:sldLayoutId id="2147484197" r:id="rId10"/>
    <p:sldLayoutId id="2147484198" r:id="rId11"/>
    <p:sldLayoutId id="2147484199" r:id="rId12"/>
  </p:sldLayoutIdLst>
  <p:hf hdr="0" ftr="0" dt="0"/>
  <p:txStyles>
    <p:titleStyle>
      <a:lvl1pPr marL="857250" indent="-857250"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0099CC"/>
          </a:solidFill>
          <a:latin typeface="+mj-lt"/>
          <a:ea typeface="ＭＳ Ｐゴシック" pitchFamily="-97" charset="-128"/>
          <a:cs typeface="ＭＳ Ｐゴシック" pitchFamily="-97" charset="-128"/>
        </a:defRPr>
      </a:lvl1pPr>
      <a:lvl2pPr marL="857250" indent="-857250"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0099CC"/>
          </a:solidFill>
          <a:latin typeface="Bookman Old Style" pitchFamily="18" charset="0"/>
          <a:ea typeface="ＭＳ Ｐゴシック" pitchFamily="-97" charset="-128"/>
          <a:cs typeface="ＭＳ Ｐゴシック" pitchFamily="-97" charset="-128"/>
        </a:defRPr>
      </a:lvl2pPr>
      <a:lvl3pPr marL="857250" indent="-857250"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0099CC"/>
          </a:solidFill>
          <a:latin typeface="Bookman Old Style" pitchFamily="18" charset="0"/>
          <a:ea typeface="ＭＳ Ｐゴシック" pitchFamily="-97" charset="-128"/>
          <a:cs typeface="ＭＳ Ｐゴシック" pitchFamily="-97" charset="-128"/>
        </a:defRPr>
      </a:lvl3pPr>
      <a:lvl4pPr marL="857250" indent="-857250"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0099CC"/>
          </a:solidFill>
          <a:latin typeface="Bookman Old Style" pitchFamily="18" charset="0"/>
          <a:ea typeface="ＭＳ Ｐゴシック" pitchFamily="-97" charset="-128"/>
          <a:cs typeface="ＭＳ Ｐゴシック" pitchFamily="-97" charset="-128"/>
        </a:defRPr>
      </a:lvl4pPr>
      <a:lvl5pPr marL="857250" indent="-857250"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0099CC"/>
          </a:solidFill>
          <a:latin typeface="Bookman Old Style" pitchFamily="18" charset="0"/>
          <a:ea typeface="ＭＳ Ｐゴシック" pitchFamily="-97" charset="-128"/>
          <a:cs typeface="ＭＳ Ｐゴシック" pitchFamily="-97" charset="-128"/>
        </a:defRPr>
      </a:lvl5pPr>
      <a:lvl6pPr marL="1314450" indent="-857250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</a:defRPr>
      </a:lvl6pPr>
      <a:lvl7pPr marL="1771650" indent="-857250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</a:defRPr>
      </a:lvl7pPr>
      <a:lvl8pPr marL="2228850" indent="-857250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</a:defRPr>
      </a:lvl8pPr>
      <a:lvl9pPr marL="2686050" indent="-857250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</a:defRPr>
      </a:lvl9pPr>
    </p:titleStyle>
    <p:bodyStyle>
      <a:lvl1pPr marL="195263" indent="-195263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lr>
          <a:schemeClr val="bg2"/>
        </a:buClr>
        <a:buChar char="•"/>
        <a:defRPr sz="3200">
          <a:solidFill>
            <a:schemeClr val="tx1"/>
          </a:solidFill>
          <a:latin typeface="+mn-lt"/>
          <a:ea typeface="ＭＳ Ｐゴシック" pitchFamily="-97" charset="-128"/>
          <a:cs typeface="ＭＳ Ｐゴシック" pitchFamily="-97" charset="-128"/>
        </a:defRPr>
      </a:lvl1pPr>
      <a:lvl2pPr marL="576263" indent="-190500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lr>
          <a:schemeClr val="bg2"/>
        </a:buClr>
        <a:buFont typeface="Times" charset="0"/>
        <a:buChar char="•"/>
        <a:defRPr sz="2800">
          <a:solidFill>
            <a:schemeClr val="tx1"/>
          </a:solidFill>
          <a:latin typeface="+mn-lt"/>
          <a:ea typeface="ＭＳ Ｐゴシック" pitchFamily="32" charset="-128"/>
        </a:defRPr>
      </a:lvl2pPr>
      <a:lvl3pPr marL="957263" indent="-190500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lr>
          <a:schemeClr val="bg2"/>
        </a:buClr>
        <a:buFont typeface="Times" charset="0"/>
        <a:buChar char="•"/>
        <a:defRPr sz="2400">
          <a:solidFill>
            <a:schemeClr val="tx1"/>
          </a:solidFill>
          <a:latin typeface="+mn-lt"/>
          <a:ea typeface="ＭＳ Ｐゴシック" pitchFamily="32" charset="-128"/>
        </a:defRPr>
      </a:lvl3pPr>
      <a:lvl4pPr marL="1338263" indent="-190500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lr>
          <a:schemeClr val="bg2"/>
        </a:buClr>
        <a:buFont typeface="Times" charset="0"/>
        <a:buChar char="•"/>
        <a:defRPr sz="2000">
          <a:solidFill>
            <a:schemeClr val="tx1"/>
          </a:solidFill>
          <a:latin typeface="+mn-lt"/>
          <a:ea typeface="ＭＳ Ｐゴシック" pitchFamily="32" charset="-128"/>
        </a:defRPr>
      </a:lvl4pPr>
      <a:lvl5pPr marL="1719263" indent="-190500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lr>
          <a:schemeClr val="bg2"/>
        </a:buClr>
        <a:buChar char="•"/>
        <a:defRPr sz="2000">
          <a:solidFill>
            <a:schemeClr val="tx1"/>
          </a:solidFill>
          <a:latin typeface="+mn-lt"/>
          <a:ea typeface="ＭＳ Ｐゴシック" pitchFamily="32" charset="-128"/>
        </a:defRPr>
      </a:lvl5pPr>
      <a:lvl6pPr marL="2176463" indent="-190500" algn="l" rtl="0" fontAlgn="base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Char char="•"/>
        <a:defRPr sz="1200">
          <a:solidFill>
            <a:schemeClr val="tx1"/>
          </a:solidFill>
          <a:latin typeface="+mn-lt"/>
        </a:defRPr>
      </a:lvl6pPr>
      <a:lvl7pPr marL="2633663" indent="-190500" algn="l" rtl="0" fontAlgn="base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Char char="•"/>
        <a:defRPr sz="1200">
          <a:solidFill>
            <a:schemeClr val="tx1"/>
          </a:solidFill>
          <a:latin typeface="+mn-lt"/>
        </a:defRPr>
      </a:lvl7pPr>
      <a:lvl8pPr marL="3090863" indent="-190500" algn="l" rtl="0" fontAlgn="base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Char char="•"/>
        <a:defRPr sz="1200">
          <a:solidFill>
            <a:schemeClr val="tx1"/>
          </a:solidFill>
          <a:latin typeface="+mn-lt"/>
        </a:defRPr>
      </a:lvl8pPr>
      <a:lvl9pPr marL="3548063" indent="-190500" algn="l" rtl="0" fontAlgn="base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Char char="•"/>
        <a:defRPr sz="12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Titelstijl van model bewerken</a:t>
            </a:r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242F7DD-17C0-B945-8302-F67D59FCC312}" type="datetime1">
              <a:rPr lang="nl-NL"/>
              <a:pPr>
                <a:defRPr/>
              </a:pPr>
              <a:t>30-11-2014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2ECE8A3-4818-1446-87E1-A676D7D7D566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itchFamily="-112" charset="0"/>
        <a:buChar char="•"/>
        <a:defRPr sz="3200" kern="1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itchFamily="-112" charset="0"/>
        <a:buChar char="–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itchFamily="-112" charset="0"/>
        <a:buChar char="•"/>
        <a:defRPr sz="24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itchFamily="-112" charset="0"/>
        <a:buChar char="–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itchFamily="-112" charset="0"/>
        <a:buChar char="»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Titelstijl van model bewerken</a:t>
            </a:r>
            <a:endParaRPr lang="nl-NL"/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250E329-0801-3142-B7C1-47F72031671C}" type="datetime1">
              <a:rPr lang="nl-NL"/>
              <a:pPr>
                <a:defRPr/>
              </a:pPr>
              <a:t>30-11-2014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CC09B20-AB4E-3249-AF67-58FFB2829EBB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1" charset="-128"/>
          <a:cs typeface="ＭＳ Ｐゴシック" pitchFamily="-101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1" charset="0"/>
          <a:ea typeface="ＭＳ Ｐゴシック" pitchFamily="-101" charset="-128"/>
          <a:cs typeface="ＭＳ Ｐゴシック" pitchFamily="-10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1" charset="0"/>
          <a:ea typeface="ＭＳ Ｐゴシック" pitchFamily="-101" charset="-128"/>
          <a:cs typeface="ＭＳ Ｐゴシック" pitchFamily="-10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1" charset="0"/>
          <a:ea typeface="ＭＳ Ｐゴシック" pitchFamily="-101" charset="-128"/>
          <a:cs typeface="ＭＳ Ｐゴシック" pitchFamily="-10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1" charset="0"/>
          <a:ea typeface="ＭＳ Ｐゴシック" pitchFamily="-101" charset="-128"/>
          <a:cs typeface="ＭＳ Ｐゴシック" pitchFamily="-101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1" charset="0"/>
          <a:ea typeface="ＭＳ Ｐゴシック" pitchFamily="-101" charset="-128"/>
          <a:cs typeface="ＭＳ Ｐゴシック" pitchFamily="-101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1" charset="0"/>
          <a:ea typeface="ＭＳ Ｐゴシック" pitchFamily="-101" charset="-128"/>
          <a:cs typeface="ＭＳ Ｐゴシック" pitchFamily="-101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1" charset="0"/>
          <a:ea typeface="ＭＳ Ｐゴシック" pitchFamily="-101" charset="-128"/>
          <a:cs typeface="ＭＳ Ｐゴシック" pitchFamily="-101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1" charset="0"/>
          <a:ea typeface="ＭＳ Ｐゴシック" pitchFamily="-101" charset="-128"/>
          <a:cs typeface="ＭＳ Ｐゴシック" pitchFamily="-101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12" charset="0"/>
        <a:buChar char="•"/>
        <a:defRPr sz="3200" kern="1200">
          <a:solidFill>
            <a:schemeClr val="tx1"/>
          </a:solidFill>
          <a:latin typeface="+mn-lt"/>
          <a:ea typeface="ＭＳ Ｐゴシック" pitchFamily="-101" charset="-128"/>
          <a:cs typeface="ＭＳ Ｐゴシック" pitchFamily="-101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112" charset="0"/>
        <a:buChar char="–"/>
        <a:defRPr sz="2800" kern="1200">
          <a:solidFill>
            <a:schemeClr val="tx1"/>
          </a:solidFill>
          <a:latin typeface="+mn-lt"/>
          <a:ea typeface="ＭＳ Ｐゴシック" pitchFamily="-101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12" charset="0"/>
        <a:buChar char="•"/>
        <a:defRPr sz="2400" kern="1200">
          <a:solidFill>
            <a:schemeClr val="tx1"/>
          </a:solidFill>
          <a:latin typeface="+mn-lt"/>
          <a:ea typeface="ＭＳ Ｐゴシック" pitchFamily="-101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12" charset="0"/>
        <a:buChar char="–"/>
        <a:defRPr sz="2000" kern="1200">
          <a:solidFill>
            <a:schemeClr val="tx1"/>
          </a:solidFill>
          <a:latin typeface="+mn-lt"/>
          <a:ea typeface="ＭＳ Ｐゴシック" pitchFamily="-101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12" charset="0"/>
        <a:buChar char="»"/>
        <a:defRPr sz="2000" kern="1200">
          <a:solidFill>
            <a:schemeClr val="tx1"/>
          </a:solidFill>
          <a:latin typeface="+mn-lt"/>
          <a:ea typeface="ＭＳ Ｐゴシック" pitchFamily="-101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df"/><Relationship Id="rId4" Type="http://schemas.openxmlformats.org/officeDocument/2006/relationships/image" Target="../media/image14.png"/><Relationship Id="rId5" Type="http://schemas.openxmlformats.org/officeDocument/2006/relationships/image" Target="../media/image15.pdf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df"/><Relationship Id="rId4" Type="http://schemas.openxmlformats.org/officeDocument/2006/relationships/image" Target="../media/image20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df"/><Relationship Id="rId4" Type="http://schemas.openxmlformats.org/officeDocument/2006/relationships/image" Target="../media/image20.png"/><Relationship Id="rId5" Type="http://schemas.openxmlformats.org/officeDocument/2006/relationships/image" Target="../media/image21.pdf"/><Relationship Id="rId6" Type="http://schemas.openxmlformats.org/officeDocument/2006/relationships/image" Target="../media/image22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df"/><Relationship Id="rId4" Type="http://schemas.openxmlformats.org/officeDocument/2006/relationships/image" Target="../media/image24.png"/><Relationship Id="rId5" Type="http://schemas.openxmlformats.org/officeDocument/2006/relationships/image" Target="../media/image25.pdf"/><Relationship Id="rId6" Type="http://schemas.openxmlformats.org/officeDocument/2006/relationships/image" Target="../media/image26.png"/><Relationship Id="rId7" Type="http://schemas.openxmlformats.org/officeDocument/2006/relationships/image" Target="../media/image27.pdf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df"/><Relationship Id="rId4" Type="http://schemas.openxmlformats.org/officeDocument/2006/relationships/image" Target="../media/image31.png"/><Relationship Id="rId5" Type="http://schemas.openxmlformats.org/officeDocument/2006/relationships/image" Target="../media/image29.png"/><Relationship Id="rId6" Type="http://schemas.openxmlformats.org/officeDocument/2006/relationships/image" Target="../media/image32.pdf"/><Relationship Id="rId7" Type="http://schemas.openxmlformats.org/officeDocument/2006/relationships/image" Target="../media/image33.png"/><Relationship Id="rId8" Type="http://schemas.openxmlformats.org/officeDocument/2006/relationships/image" Target="../media/image34.pdf"/><Relationship Id="rId9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df"/><Relationship Id="rId4" Type="http://schemas.openxmlformats.org/officeDocument/2006/relationships/image" Target="../media/image38.png"/><Relationship Id="rId5" Type="http://schemas.openxmlformats.org/officeDocument/2006/relationships/image" Target="../media/image15.pdf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df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9.png"/><Relationship Id="rId3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df"/><Relationship Id="rId4" Type="http://schemas.openxmlformats.org/officeDocument/2006/relationships/image" Target="../media/image41.png"/><Relationship Id="rId5" Type="http://schemas.openxmlformats.org/officeDocument/2006/relationships/image" Target="../media/image42.pdf"/><Relationship Id="rId6" Type="http://schemas.openxmlformats.org/officeDocument/2006/relationships/image" Target="../media/image43.png"/><Relationship Id="rId7" Type="http://schemas.openxmlformats.org/officeDocument/2006/relationships/image" Target="../media/image15.pdf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df"/><Relationship Id="rId4" Type="http://schemas.openxmlformats.org/officeDocument/2006/relationships/image" Target="../media/image45.png"/><Relationship Id="rId5" Type="http://schemas.openxmlformats.org/officeDocument/2006/relationships/image" Target="../media/image46.pdf"/><Relationship Id="rId6" Type="http://schemas.openxmlformats.org/officeDocument/2006/relationships/image" Target="../media/image47.png"/><Relationship Id="rId7" Type="http://schemas.openxmlformats.org/officeDocument/2006/relationships/image" Target="../media/image48.pdf"/><Relationship Id="rId8" Type="http://schemas.openxmlformats.org/officeDocument/2006/relationships/image" Target="../media/image49.png"/><Relationship Id="rId9" Type="http://schemas.openxmlformats.org/officeDocument/2006/relationships/image" Target="../media/image50.pdf"/><Relationship Id="rId10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2.pdf"/><Relationship Id="rId3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df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4.pd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df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8.pd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df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2.pd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Relationship Id="rId3" Type="http://schemas.openxmlformats.org/officeDocument/2006/relationships/oleObject" Target="../embeddings/Microsoft_Vergelijking1.bin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3.xml"/><Relationship Id="rId3" Type="http://schemas.openxmlformats.org/officeDocument/2006/relationships/oleObject" Target="../embeddings/Microsoft_Vergelijking2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3.xml"/><Relationship Id="rId3" Type="http://schemas.openxmlformats.org/officeDocument/2006/relationships/oleObject" Target="../embeddings/Microsoft_Vergelijking3.bin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3.xml"/><Relationship Id="rId3" Type="http://schemas.openxmlformats.org/officeDocument/2006/relationships/oleObject" Target="../embeddings/Microsoft_Vergelijking4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df"/><Relationship Id="rId4" Type="http://schemas.openxmlformats.org/officeDocument/2006/relationships/image" Target="../media/image69.png"/><Relationship Id="rId5" Type="http://schemas.openxmlformats.org/officeDocument/2006/relationships/oleObject" Target="../embeddings/Microsoft_Vergelijking5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df"/><Relationship Id="rId4" Type="http://schemas.openxmlformats.org/officeDocument/2006/relationships/image" Target="../media/image69.png"/><Relationship Id="rId5" Type="http://schemas.openxmlformats.org/officeDocument/2006/relationships/oleObject" Target="../embeddings/Microsoft_Vergelijking6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df"/><Relationship Id="rId4" Type="http://schemas.openxmlformats.org/officeDocument/2006/relationships/image" Target="../media/image72.png"/><Relationship Id="rId5" Type="http://schemas.openxmlformats.org/officeDocument/2006/relationships/oleObject" Target="../embeddings/Microsoft_Vergelijking7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df"/><Relationship Id="rId4" Type="http://schemas.openxmlformats.org/officeDocument/2006/relationships/image" Target="../media/image75.png"/><Relationship Id="rId5" Type="http://schemas.openxmlformats.org/officeDocument/2006/relationships/oleObject" Target="../embeddings/Microsoft_Vergelijking8.bin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6.pdf"/><Relationship Id="rId3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8.pdf"/><Relationship Id="rId3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df"/><Relationship Id="rId3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df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d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df"/><Relationship Id="rId4" Type="http://schemas.openxmlformats.org/officeDocument/2006/relationships/image" Target="../media/image11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85800" y="1295400"/>
            <a:ext cx="77724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nl-NL" sz="1800"/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917575" y="49212"/>
            <a:ext cx="7659688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 defTabSz="914400" eaLnBrk="0" hangingPunct="0">
              <a:defRPr/>
            </a:pPr>
            <a:r>
              <a:rPr lang="en-US" sz="2200" b="1" kern="0" dirty="0" err="1" smtClean="0">
                <a:solidFill>
                  <a:srgbClr val="0099CC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Evaluation of large eddy simulation results of the Grey Zone cold air outbreak model intercomparison case </a:t>
            </a:r>
            <a:endParaRPr lang="nl-NL" sz="2200" b="1" kern="0" dirty="0">
              <a:solidFill>
                <a:srgbClr val="0099CC"/>
              </a:solidFill>
              <a:latin typeface="Arial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743127" y="2362200"/>
            <a:ext cx="558147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Stephan de Roode (TU Delft)</a:t>
            </a:r>
          </a:p>
          <a:p>
            <a:pPr algn="ctr"/>
            <a:r>
              <a:rPr lang="en-US"/>
              <a:t>Thomas Frederikse (TU Delft)</a:t>
            </a:r>
          </a:p>
          <a:p>
            <a:pPr algn="ctr"/>
            <a:r>
              <a:rPr lang="en-US"/>
              <a:t>Pier Siebesma (KNMI/TU Delft)</a:t>
            </a:r>
          </a:p>
          <a:p>
            <a:pPr algn="ctr"/>
            <a:r>
              <a:rPr lang="en-US"/>
              <a:t>Harm Jonker  (TU Delft)</a:t>
            </a:r>
          </a:p>
          <a:p>
            <a:pPr algn="ctr"/>
            <a:r>
              <a:rPr lang="en-US"/>
              <a:t>Adrian Hill, Paul Field (UKMO)</a:t>
            </a:r>
          </a:p>
          <a:p>
            <a:pPr algn="ctr"/>
            <a:r>
              <a:rPr lang="en-US"/>
              <a:t>Lorenzo Tomassini (MPI-Hamburg)</a:t>
            </a:r>
          </a:p>
          <a:p>
            <a:pPr algn="ctr"/>
            <a:r>
              <a:rPr lang="en-US"/>
              <a:t>Jens Fricke (U. Hannover)  </a:t>
            </a:r>
          </a:p>
          <a:p>
            <a:pPr algn="ctr"/>
            <a:r>
              <a:rPr lang="en-US"/>
              <a:t>Akira Noda (Japan A.M-E.S.T)</a:t>
            </a:r>
          </a:p>
          <a:p>
            <a:pPr algn="ctr"/>
            <a:r>
              <a:rPr lang="en-US"/>
              <a:t>Rachel Honnert (Meteo France)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85800" y="1295400"/>
            <a:ext cx="77724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nl-NL" sz="1800"/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917575" y="49212"/>
            <a:ext cx="7659688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 defTabSz="914400" eaLnBrk="0" hangingPunct="0">
              <a:defRPr/>
            </a:pPr>
            <a:r>
              <a:rPr lang="en-US" sz="2200" b="1" kern="0" dirty="0" err="1" smtClean="0">
                <a:solidFill>
                  <a:srgbClr val="0099CC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Requested output</a:t>
            </a:r>
            <a:endParaRPr lang="nl-NL" sz="2200" b="1" kern="0" dirty="0">
              <a:solidFill>
                <a:srgbClr val="0099CC"/>
              </a:solidFill>
              <a:latin typeface="Arial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685801" y="1673225"/>
            <a:ext cx="81534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/>
              <a:t>1. Time series of scalars</a:t>
            </a:r>
          </a:p>
          <a:p>
            <a:pPr>
              <a:lnSpc>
                <a:spcPct val="200000"/>
              </a:lnSpc>
            </a:pPr>
            <a:r>
              <a:rPr lang="en-US"/>
              <a:t>2. Vertical profiles</a:t>
            </a:r>
          </a:p>
          <a:p>
            <a:pPr>
              <a:lnSpc>
                <a:spcPct val="200000"/>
              </a:lnSpc>
            </a:pPr>
            <a:r>
              <a:rPr lang="en-US"/>
              <a:t>3. 3D fields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85800" y="1295400"/>
            <a:ext cx="77724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nl-NL" sz="1800"/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917575" y="49212"/>
            <a:ext cx="7659688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 defTabSz="914400" eaLnBrk="0" hangingPunct="0">
              <a:defRPr/>
            </a:pPr>
            <a:r>
              <a:rPr lang="en-US" sz="2200" b="1" kern="0" dirty="0" err="1" smtClean="0">
                <a:solidFill>
                  <a:srgbClr val="0099CC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Cloud cover</a:t>
            </a:r>
            <a:endParaRPr lang="nl-NL" sz="2200" b="1" kern="0" dirty="0">
              <a:solidFill>
                <a:srgbClr val="0099CC"/>
              </a:solidFill>
              <a:latin typeface="Arial"/>
              <a:ea typeface="ＭＳ Ｐゴシック" pitchFamily="-97" charset="-128"/>
              <a:cs typeface="ＭＳ Ｐゴシック" pitchFamily="-97" charset="-128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0" y="1066800"/>
            <a:ext cx="4711700" cy="3651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LWP_ref_Akira_13hr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800600" y="-3124200"/>
            <a:ext cx="6934200" cy="8973670"/>
          </a:xfrm>
          <a:prstGeom prst="rect">
            <a:avLst/>
          </a:prstGeom>
        </p:spPr>
      </p:pic>
      <p:pic>
        <p:nvPicPr>
          <p:cNvPr id="5" name="Afbeelding 4" descr="LWP_ref_MPI_13hr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57200" y="-3388659"/>
            <a:ext cx="7239000" cy="9368117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85800" y="1295400"/>
            <a:ext cx="77724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nl-NL" sz="1800"/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917575" y="49212"/>
            <a:ext cx="7659688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 defTabSz="914400" eaLnBrk="0" hangingPunct="0">
              <a:defRPr/>
            </a:pPr>
            <a:r>
              <a:rPr lang="en-US" sz="2200" b="1" kern="0" dirty="0" err="1" smtClean="0">
                <a:solidFill>
                  <a:srgbClr val="0099CC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Examples: LWP after 13 hours</a:t>
            </a:r>
            <a:endParaRPr lang="nl-NL" sz="2200" b="1" kern="0" dirty="0">
              <a:solidFill>
                <a:srgbClr val="0099CC"/>
              </a:solidFill>
              <a:latin typeface="Arial"/>
              <a:ea typeface="ＭＳ Ｐゴシック" pitchFamily="-97" charset="-128"/>
              <a:cs typeface="ＭＳ Ｐゴシック" pitchFamily="-97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85800" y="1295400"/>
            <a:ext cx="77724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nl-NL" sz="1800"/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917575" y="49212"/>
            <a:ext cx="7659688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 defTabSz="914400" eaLnBrk="0" hangingPunct="0">
              <a:defRPr/>
            </a:pPr>
            <a:r>
              <a:rPr lang="en-US" sz="2200" b="1" kern="0" dirty="0" err="1" smtClean="0">
                <a:solidFill>
                  <a:srgbClr val="0099CC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Cloud boundaries</a:t>
            </a:r>
            <a:endParaRPr lang="nl-NL" sz="2200" b="1" kern="0" dirty="0">
              <a:solidFill>
                <a:srgbClr val="0099CC"/>
              </a:solidFill>
              <a:latin typeface="Arial"/>
              <a:ea typeface="ＭＳ Ｐゴシック" pitchFamily="-97" charset="-128"/>
              <a:cs typeface="ＭＳ Ｐゴシック" pitchFamily="-97" charset="-128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685800"/>
            <a:ext cx="5607050" cy="431541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762000"/>
            <a:ext cx="2011680" cy="2235200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1219200" y="5181600"/>
            <a:ext cx="54771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/>
              <a:t>Cloud top increases with time -&gt; strong entrainment</a:t>
            </a:r>
          </a:p>
          <a:p>
            <a:endParaRPr lang="nl-NL"/>
          </a:p>
          <a:p>
            <a:r>
              <a:rPr lang="nl-NL"/>
              <a:t>Akira's LES gives much thicker cloud layer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shf_ref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723610" y="-1828800"/>
            <a:ext cx="5600989" cy="7248338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85800" y="1295400"/>
            <a:ext cx="77724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nl-NL" sz="1800"/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917575" y="49212"/>
            <a:ext cx="7659688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 defTabSz="914400" eaLnBrk="0" hangingPunct="0">
              <a:defRPr/>
            </a:pPr>
            <a:r>
              <a:rPr lang="en-US" sz="2200" b="1" kern="0" dirty="0" err="1" smtClean="0">
                <a:solidFill>
                  <a:srgbClr val="0099CC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Surface heat fluxes</a:t>
            </a:r>
            <a:endParaRPr lang="nl-NL" sz="2200" b="1" kern="0" dirty="0">
              <a:solidFill>
                <a:srgbClr val="0099CC"/>
              </a:solidFill>
              <a:latin typeface="Arial"/>
              <a:ea typeface="ＭＳ Ｐゴシック" pitchFamily="-97" charset="-128"/>
              <a:cs typeface="ＭＳ Ｐゴシック" pitchFamily="-97" charset="-128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762000"/>
            <a:ext cx="2011680" cy="2235200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311233" y="3066634"/>
            <a:ext cx="829936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/>
              <a:t>* DALES results have used original forcings -&gt; runs with updated forcings are still running</a:t>
            </a:r>
          </a:p>
          <a:p>
            <a:endParaRPr lang="nl-NL" sz="1600"/>
          </a:p>
          <a:p>
            <a:r>
              <a:rPr lang="nl-NL" sz="1600"/>
              <a:t>* PALM has no smooth interpolated SST</a:t>
            </a:r>
          </a:p>
          <a:p>
            <a:endParaRPr lang="nl-NL" sz="1600"/>
          </a:p>
          <a:p>
            <a:r>
              <a:rPr lang="nl-NL" sz="1600"/>
              <a:t>* UKMO has short run</a:t>
            </a:r>
          </a:p>
          <a:p>
            <a:endParaRPr lang="nl-NL" sz="1600"/>
          </a:p>
          <a:p>
            <a:r>
              <a:rPr lang="nl-NL" sz="1600"/>
              <a:t>* Usually requested output is not always present or in units different that requested</a:t>
            </a:r>
          </a:p>
          <a:p>
            <a:endParaRPr lang="nl-NL" sz="1600"/>
          </a:p>
          <a:p>
            <a:r>
              <a:rPr lang="nl-NL" sz="1600"/>
              <a:t>=&gt; scale dependency of fluxes shows some robust features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shf_ref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723610" y="-1828800"/>
            <a:ext cx="5600989" cy="7248338"/>
          </a:xfrm>
          <a:prstGeom prst="rect">
            <a:avLst/>
          </a:prstGeom>
        </p:spPr>
      </p:pic>
      <p:pic>
        <p:nvPicPr>
          <p:cNvPr id="9" name="Afbeelding 8" descr="lhf_ref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723611" y="-1828800"/>
            <a:ext cx="5600989" cy="7248338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85800" y="1295400"/>
            <a:ext cx="77724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nl-NL" sz="1800"/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917575" y="49212"/>
            <a:ext cx="7659688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 defTabSz="914400" eaLnBrk="0" hangingPunct="0">
              <a:defRPr/>
            </a:pPr>
            <a:r>
              <a:rPr lang="en-US" sz="2200" b="1" kern="0" dirty="0" err="1" smtClean="0">
                <a:solidFill>
                  <a:srgbClr val="0099CC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Surface heat fluxes</a:t>
            </a:r>
            <a:endParaRPr lang="nl-NL" sz="2200" b="1" kern="0" dirty="0">
              <a:solidFill>
                <a:srgbClr val="0099CC"/>
              </a:solidFill>
              <a:latin typeface="Arial"/>
              <a:ea typeface="ＭＳ Ｐゴシック" pitchFamily="-97" charset="-128"/>
              <a:cs typeface="ＭＳ Ｐゴシック" pitchFamily="-97" charset="-128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4600" y="762000"/>
            <a:ext cx="2011680" cy="2235200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>
            <a:off x="533400" y="5269468"/>
            <a:ext cx="822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/>
              <a:t>* Akira's thick cloud layer may be related to very large latent heat fluxes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thl_ref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-1588532"/>
            <a:ext cx="5299364" cy="6858000"/>
          </a:xfrm>
          <a:prstGeom prst="rect">
            <a:avLst/>
          </a:prstGeom>
        </p:spPr>
      </p:pic>
      <p:pic>
        <p:nvPicPr>
          <p:cNvPr id="13" name="Afbeelding 12" descr="qt_ref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2854036" y="-1588532"/>
            <a:ext cx="5299364" cy="6858000"/>
          </a:xfrm>
          <a:prstGeom prst="rect">
            <a:avLst/>
          </a:prstGeom>
        </p:spPr>
      </p:pic>
      <p:pic>
        <p:nvPicPr>
          <p:cNvPr id="14" name="Afbeelding 13" descr="ql_ref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5749636" y="-1588532"/>
            <a:ext cx="5299364" cy="6858000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85800" y="1295400"/>
            <a:ext cx="77724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nl-NL" sz="1800"/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917575" y="49212"/>
            <a:ext cx="7659688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 defTabSz="914400" eaLnBrk="0" hangingPunct="0">
              <a:defRPr/>
            </a:pPr>
            <a:r>
              <a:rPr lang="en-US" sz="2200" b="1" kern="0" dirty="0" err="1" smtClean="0">
                <a:latin typeface="Arial"/>
                <a:ea typeface="ＭＳ Ｐゴシック" pitchFamily="-97" charset="-128"/>
                <a:cs typeface="ＭＳ Ｐゴシック" pitchFamily="-97" charset="-128"/>
              </a:rPr>
              <a:t>Mean state at t = 5 hours (black)</a:t>
            </a:r>
          </a:p>
          <a:p>
            <a:pPr lvl="0" algn="ctr" defTabSz="914400" eaLnBrk="0" hangingPunct="0">
              <a:defRPr/>
            </a:pPr>
            <a:r>
              <a:rPr lang="en-US" sz="2200" b="1" kern="0" dirty="0" err="1" smtClean="0">
                <a:solidFill>
                  <a:srgbClr val="FF0000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Mean state at t = 13 hours (red)</a:t>
            </a:r>
            <a:endParaRPr lang="nl-NL" sz="2200" b="1" kern="0" dirty="0">
              <a:solidFill>
                <a:srgbClr val="FF0000"/>
              </a:solidFill>
              <a:latin typeface="Arial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533400" y="5221069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/>
              <a:t>* at the end of simulation total water content not vertically well mixed </a:t>
            </a:r>
          </a:p>
          <a:p>
            <a:r>
              <a:rPr lang="nl-NL"/>
              <a:t>* DALES early cloud break-up: warmer and drier cloud layer</a:t>
            </a:r>
          </a:p>
        </p:txBody>
      </p:sp>
      <p:pic>
        <p:nvPicPr>
          <p:cNvPr id="16" name="Afbeelding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2708" y="158750"/>
            <a:ext cx="1381383" cy="22732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u_var_ref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-228600" y="-1676400"/>
            <a:ext cx="5299364" cy="6858000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85800" y="1295400"/>
            <a:ext cx="77724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nl-NL" sz="1800"/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917575" y="49212"/>
            <a:ext cx="7659688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 defTabSz="914400" eaLnBrk="0" hangingPunct="0">
              <a:defRPr/>
            </a:pPr>
            <a:r>
              <a:rPr lang="en-US" sz="2200" b="1" kern="0" dirty="0" err="1" smtClean="0">
                <a:latin typeface="Arial"/>
                <a:ea typeface="ＭＳ Ｐゴシック" pitchFamily="-97" charset="-128"/>
                <a:cs typeface="ＭＳ Ｐゴシック" pitchFamily="-97" charset="-128"/>
              </a:rPr>
              <a:t>  t = 5 hours (black)</a:t>
            </a:r>
          </a:p>
          <a:p>
            <a:pPr lvl="0" algn="ctr" defTabSz="914400" eaLnBrk="0" hangingPunct="0">
              <a:defRPr/>
            </a:pPr>
            <a:r>
              <a:rPr lang="en-US" sz="2200" b="1" kern="0" dirty="0" err="1" smtClean="0">
                <a:solidFill>
                  <a:srgbClr val="FF0000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 t = 13 hours (red)</a:t>
            </a:r>
            <a:endParaRPr lang="nl-NL" sz="2200" b="1" kern="0" dirty="0">
              <a:solidFill>
                <a:srgbClr val="FF0000"/>
              </a:solidFill>
              <a:latin typeface="Arial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533400" y="5221069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/>
              <a:t>* u and v variance increase with time</a:t>
            </a:r>
          </a:p>
          <a:p>
            <a:r>
              <a:rPr lang="nl-NL"/>
              <a:t>* w variance develops signature of two layer turbulence structure</a:t>
            </a:r>
          </a:p>
        </p:txBody>
      </p:sp>
      <p:pic>
        <p:nvPicPr>
          <p:cNvPr id="16" name="Afbeelding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2708" y="158750"/>
            <a:ext cx="1381383" cy="2273299"/>
          </a:xfrm>
          <a:prstGeom prst="rect">
            <a:avLst/>
          </a:prstGeom>
        </p:spPr>
      </p:pic>
      <p:pic>
        <p:nvPicPr>
          <p:cNvPr id="10" name="Afbeelding 9" descr="v_var_ref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2549236" y="-1676400"/>
            <a:ext cx="5299364" cy="6858000"/>
          </a:xfrm>
          <a:prstGeom prst="rect">
            <a:avLst/>
          </a:prstGeom>
        </p:spPr>
      </p:pic>
      <p:pic>
        <p:nvPicPr>
          <p:cNvPr id="15" name="Afbeelding 14" descr="w_var_ref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5410200" y="-1676400"/>
            <a:ext cx="529936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85800" y="1295400"/>
            <a:ext cx="77724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nl-NL" sz="1800"/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917575" y="49212"/>
            <a:ext cx="7659688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 defTabSz="914400" eaLnBrk="0" hangingPunct="0">
              <a:defRPr/>
            </a:pPr>
            <a:r>
              <a:rPr lang="en-US" sz="2200" b="1" kern="0" dirty="0" err="1" smtClean="0">
                <a:solidFill>
                  <a:srgbClr val="0099CC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Reduce cloud droplet concentration to 10 cm</a:t>
            </a:r>
            <a:r>
              <a:rPr lang="en-US" sz="2200" b="1" kern="0" baseline="30000" dirty="0" err="1" smtClean="0">
                <a:solidFill>
                  <a:srgbClr val="0099CC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-3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990600"/>
            <a:ext cx="5336540" cy="4091824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533400" y="5221069"/>
            <a:ext cx="822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/>
              <a:t>* much more rapid break-up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LWP_ref_MPI_13hr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572000" y="-3930118"/>
            <a:ext cx="7356764" cy="9520518"/>
          </a:xfrm>
          <a:prstGeom prst="rect">
            <a:avLst/>
          </a:prstGeom>
        </p:spPr>
      </p:pic>
      <p:pic>
        <p:nvPicPr>
          <p:cNvPr id="8" name="Afbeelding 7" descr="LWP_ref_MPI_13hr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15636" y="-3733800"/>
            <a:ext cx="7204364" cy="9323294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85800" y="1295400"/>
            <a:ext cx="77724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nl-NL" sz="1800"/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917575" y="49212"/>
            <a:ext cx="7659688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 defTabSz="914400" eaLnBrk="0" hangingPunct="0">
              <a:defRPr/>
            </a:pPr>
            <a:r>
              <a:rPr lang="en-US" sz="2200" b="1" kern="0" dirty="0" err="1" smtClean="0">
                <a:solidFill>
                  <a:srgbClr val="0099CC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Reduce cloud droplet concentration to 10 cm</a:t>
            </a:r>
            <a:r>
              <a:rPr lang="en-US" sz="2200" b="1" kern="0" baseline="30000" dirty="0" err="1" smtClean="0">
                <a:solidFill>
                  <a:srgbClr val="0099CC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-3</a:t>
            </a:r>
          </a:p>
        </p:txBody>
      </p:sp>
      <p:sp>
        <p:nvSpPr>
          <p:cNvPr id="7" name="Rechthoek 6"/>
          <p:cNvSpPr/>
          <p:nvPr/>
        </p:nvSpPr>
        <p:spPr>
          <a:xfrm>
            <a:off x="568036" y="5450994"/>
            <a:ext cx="78901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/>
              <a:t>* with lower droplet concentration less LWP and finer cloud structures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1447800" y="1673225"/>
            <a:ext cx="1495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rgbClr val="FF0000"/>
                </a:solidFill>
              </a:rPr>
              <a:t>Nc = 50 cm</a:t>
            </a:r>
            <a:r>
              <a:rPr lang="nl-NL" baseline="30000">
                <a:solidFill>
                  <a:srgbClr val="FF0000"/>
                </a:solidFill>
              </a:rPr>
              <a:t>-3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6124729" y="1673225"/>
            <a:ext cx="1495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rgbClr val="FF0000"/>
                </a:solidFill>
              </a:rPr>
              <a:t>Nc = 10 cm</a:t>
            </a:r>
            <a:r>
              <a:rPr lang="nl-NL" baseline="30000">
                <a:solidFill>
                  <a:srgbClr val="FF0000"/>
                </a:solidFill>
              </a:rPr>
              <a:t>-3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917575" y="49212"/>
            <a:ext cx="7659688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 defTabSz="914400" eaLnBrk="0" hangingPunct="0">
              <a:defRPr/>
            </a:pPr>
            <a:r>
              <a:rPr lang="en-US" sz="2200" b="1" kern="0" dirty="0" err="1" smtClean="0">
                <a:solidFill>
                  <a:srgbClr val="0099CC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Motivation: length scales and microphysics </a:t>
            </a:r>
            <a:endParaRPr lang="nl-NL" sz="2200" b="1" kern="0" dirty="0">
              <a:solidFill>
                <a:srgbClr val="0099CC"/>
              </a:solidFill>
              <a:latin typeface="Arial"/>
              <a:ea typeface="ＭＳ Ｐゴシック" pitchFamily="-97" charset="-128"/>
              <a:cs typeface="ＭＳ Ｐゴシック" pitchFamily="-97" charset="-128"/>
            </a:endParaRPr>
          </a:p>
        </p:txBody>
      </p:sp>
      <p:pic>
        <p:nvPicPr>
          <p:cNvPr id="3" name="Afbeelding 2" descr="LWPDrop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286000" y="897449"/>
            <a:ext cx="7010400" cy="4969951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2057400" y="6172200"/>
            <a:ext cx="4041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/>
              <a:t>DALES results by Thomas Frederikse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76200" y="1524000"/>
            <a:ext cx="1737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/>
              <a:t>low droplet concentration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76200" y="4343400"/>
            <a:ext cx="1737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/>
              <a:t>high droplet concentration</a:t>
            </a:r>
          </a:p>
        </p:txBody>
      </p:sp>
      <p:sp>
        <p:nvSpPr>
          <p:cNvPr id="7" name="Pijl links 6"/>
          <p:cNvSpPr/>
          <p:nvPr/>
        </p:nvSpPr>
        <p:spPr>
          <a:xfrm>
            <a:off x="1793875" y="1752600"/>
            <a:ext cx="301625" cy="152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Pijl links 7"/>
          <p:cNvSpPr/>
          <p:nvPr/>
        </p:nvSpPr>
        <p:spPr>
          <a:xfrm>
            <a:off x="1793875" y="4572000"/>
            <a:ext cx="301625" cy="152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85800" y="1295400"/>
            <a:ext cx="77724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nl-NL" sz="1800"/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917575" y="49212"/>
            <a:ext cx="7659688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 defTabSz="914400" eaLnBrk="0" hangingPunct="0">
              <a:defRPr/>
            </a:pPr>
            <a:r>
              <a:rPr lang="en-US" sz="2200" b="1" kern="0" dirty="0" err="1" smtClean="0">
                <a:solidFill>
                  <a:srgbClr val="0099CC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Reduce cloud droplet concentration to 10 cm</a:t>
            </a:r>
            <a:r>
              <a:rPr lang="en-US" sz="2200" b="1" kern="0" baseline="30000" dirty="0" err="1" smtClean="0">
                <a:solidFill>
                  <a:srgbClr val="0099CC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-3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990600"/>
            <a:ext cx="5336540" cy="4091824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2590800" y="5221068"/>
            <a:ext cx="525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/>
              <a:t>* much more rapid break-up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917575" y="49212"/>
            <a:ext cx="7659688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 defTabSz="914400" eaLnBrk="0" hangingPunct="0">
              <a:defRPr/>
            </a:pPr>
            <a:r>
              <a:rPr lang="en-US" sz="2200" b="1" kern="0" dirty="0" err="1" smtClean="0">
                <a:solidFill>
                  <a:srgbClr val="0099CC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Effect of including ice microphysics</a:t>
            </a:r>
            <a:endParaRPr lang="nl-NL" sz="2200" b="1" kern="0" dirty="0">
              <a:solidFill>
                <a:srgbClr val="0099CC"/>
              </a:solidFill>
              <a:latin typeface="Arial"/>
              <a:ea typeface="ＭＳ Ｐゴシック" pitchFamily="-97" charset="-128"/>
              <a:cs typeface="ＭＳ Ｐゴシック" pitchFamily="-97" charset="-128"/>
            </a:endParaRPr>
          </a:p>
        </p:txBody>
      </p:sp>
      <p:pic>
        <p:nvPicPr>
          <p:cNvPr id="3" name="Afbeelding 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3733800"/>
            <a:ext cx="5029200" cy="2987040"/>
          </a:xfrm>
          <a:prstGeom prst="rect">
            <a:avLst/>
          </a:prstGeom>
        </p:spPr>
      </p:pic>
      <p:pic>
        <p:nvPicPr>
          <p:cNvPr id="4" name="Afbeelding 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990600"/>
            <a:ext cx="5181600" cy="274320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52400" y="1840468"/>
            <a:ext cx="1211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/>
              <a:t>reference</a:t>
            </a:r>
          </a:p>
          <a:p>
            <a:r>
              <a:rPr lang="nl-NL"/>
              <a:t>liquid only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152400" y="4888468"/>
            <a:ext cx="1877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/>
              <a:t>ice microphysics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qt_ref_MPI_13_cld_hr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3183082" y="-1755775"/>
            <a:ext cx="5299364" cy="6858000"/>
          </a:xfrm>
          <a:prstGeom prst="rect">
            <a:avLst/>
          </a:prstGeom>
        </p:spPr>
      </p:pic>
      <p:pic>
        <p:nvPicPr>
          <p:cNvPr id="11" name="Afbeelding 10" descr="thl_ref_MPI_13_cld_hr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5808518" y="-1828800"/>
            <a:ext cx="5299364" cy="6858000"/>
          </a:xfrm>
          <a:prstGeom prst="rect">
            <a:avLst/>
          </a:prstGeom>
        </p:spPr>
      </p:pic>
      <p:pic>
        <p:nvPicPr>
          <p:cNvPr id="10" name="Afbeelding 9" descr="LWP_ref_MPI_13hr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533400" y="-1755775"/>
            <a:ext cx="5299364" cy="6858000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85800" y="1295400"/>
            <a:ext cx="77724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nl-NL" sz="1800"/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917574" y="49212"/>
            <a:ext cx="8226425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 defTabSz="914400" eaLnBrk="0" hangingPunct="0">
              <a:defRPr/>
            </a:pPr>
            <a:r>
              <a:rPr lang="en-US" sz="2200" b="1" kern="0" dirty="0" err="1" smtClean="0">
                <a:solidFill>
                  <a:srgbClr val="0099CC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Some examples of large-scale structures for reference case </a:t>
            </a:r>
          </a:p>
          <a:p>
            <a:pPr lvl="0" algn="ctr" defTabSz="914400" eaLnBrk="0" hangingPunct="0">
              <a:defRPr/>
            </a:pPr>
            <a:r>
              <a:rPr lang="en-US" sz="2200" b="1" kern="0" dirty="0" err="1" smtClean="0">
                <a:solidFill>
                  <a:srgbClr val="0099CC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qt and thl at mid-cloud,  t=13 hrs </a:t>
            </a:r>
          </a:p>
        </p:txBody>
      </p:sp>
      <p:sp>
        <p:nvSpPr>
          <p:cNvPr id="7" name="Rechthoek 6"/>
          <p:cNvSpPr/>
          <p:nvPr/>
        </p:nvSpPr>
        <p:spPr>
          <a:xfrm>
            <a:off x="2590800" y="5221068"/>
            <a:ext cx="525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/>
              <a:t>* qt and LWP very strongly correlated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u_ref_Akira_13_cld_hr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-1447800"/>
            <a:ext cx="5299364" cy="6858000"/>
          </a:xfrm>
          <a:prstGeom prst="rect">
            <a:avLst/>
          </a:prstGeom>
        </p:spPr>
      </p:pic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917574" y="49212"/>
            <a:ext cx="8226425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 defTabSz="914400" eaLnBrk="0" hangingPunct="0">
              <a:defRPr/>
            </a:pPr>
            <a:r>
              <a:rPr lang="en-US" sz="2200" b="1" kern="0" dirty="0" err="1" smtClean="0">
                <a:solidFill>
                  <a:srgbClr val="0099CC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Some examples of large-scale structures for reference case </a:t>
            </a:r>
          </a:p>
          <a:p>
            <a:pPr lvl="0" algn="ctr" defTabSz="914400" eaLnBrk="0" hangingPunct="0">
              <a:defRPr/>
            </a:pPr>
            <a:r>
              <a:rPr lang="en-US" sz="2200" b="1" kern="0" dirty="0" err="1" smtClean="0">
                <a:solidFill>
                  <a:srgbClr val="0099CC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u and v at mid-cloud,  t=13 hrs </a:t>
            </a:r>
          </a:p>
        </p:txBody>
      </p:sp>
      <p:sp>
        <p:nvSpPr>
          <p:cNvPr id="7" name="Rechthoek 6"/>
          <p:cNvSpPr/>
          <p:nvPr/>
        </p:nvSpPr>
        <p:spPr>
          <a:xfrm>
            <a:off x="1219200" y="5297269"/>
            <a:ext cx="525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/>
              <a:t>* notice u,v range (min-max 10 m/s)</a:t>
            </a:r>
          </a:p>
          <a:p>
            <a:r>
              <a:rPr lang="nl-NL"/>
              <a:t>* "rings" of downdrafts and updrafts</a:t>
            </a:r>
          </a:p>
        </p:txBody>
      </p:sp>
      <p:pic>
        <p:nvPicPr>
          <p:cNvPr id="9" name="Afbeelding 8" descr="v_ref_Akira_13_cld_hr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3048000" y="-1447800"/>
            <a:ext cx="5299364" cy="6858000"/>
          </a:xfrm>
          <a:prstGeom prst="rect">
            <a:avLst/>
          </a:prstGeom>
        </p:spPr>
      </p:pic>
      <p:pic>
        <p:nvPicPr>
          <p:cNvPr id="14" name="Afbeelding 13" descr="w_ref_Akira_13_cld_hr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6172200" y="-1447800"/>
            <a:ext cx="5299364" cy="6858000"/>
          </a:xfrm>
          <a:prstGeom prst="rect">
            <a:avLst/>
          </a:prstGeom>
        </p:spPr>
      </p:pic>
      <p:pic>
        <p:nvPicPr>
          <p:cNvPr id="15" name="Afbeelding 14" descr="w_ref_Akira_13_sub_hr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6172200" y="-3581400"/>
            <a:ext cx="5299364" cy="6858000"/>
          </a:xfrm>
          <a:prstGeom prst="rect">
            <a:avLst/>
          </a:prstGeom>
        </p:spPr>
      </p:pic>
      <p:sp>
        <p:nvSpPr>
          <p:cNvPr id="16" name="Rechthoek 15"/>
          <p:cNvSpPr/>
          <p:nvPr/>
        </p:nvSpPr>
        <p:spPr>
          <a:xfrm>
            <a:off x="4572000" y="1611868"/>
            <a:ext cx="480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/>
              <a:t>mid subcloud =&gt;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917575" y="49212"/>
            <a:ext cx="7659688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 defTabSz="914400" eaLnBrk="0" hangingPunct="0">
              <a:defRPr/>
            </a:pPr>
            <a:r>
              <a:rPr lang="en-US" sz="2200" b="1" kern="0" dirty="0" err="1" smtClean="0">
                <a:solidFill>
                  <a:srgbClr val="0099CC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Spectral evolution in DALES</a:t>
            </a:r>
            <a:endParaRPr lang="nl-NL" sz="2200" b="1" kern="0" dirty="0">
              <a:solidFill>
                <a:srgbClr val="0099CC"/>
              </a:solidFill>
              <a:latin typeface="Arial"/>
              <a:ea typeface="ＭＳ Ｐゴシック" pitchFamily="-97" charset="-128"/>
              <a:cs typeface="ＭＳ Ｐゴシック" pitchFamily="-97" charset="-128"/>
            </a:endParaRPr>
          </a:p>
        </p:txBody>
      </p:sp>
      <p:pic>
        <p:nvPicPr>
          <p:cNvPr id="3" name="Afbeelding 2" descr="SpecCtrl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58900" y="893690"/>
            <a:ext cx="6489700" cy="573571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 descr="wv_1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457200" y="-1676400"/>
            <a:ext cx="5299364" cy="6858000"/>
          </a:xfrm>
          <a:prstGeom prst="rect">
            <a:avLst/>
          </a:prstGeom>
        </p:spPr>
      </p:pic>
      <p:pic>
        <p:nvPicPr>
          <p:cNvPr id="28" name="Afbeelding 27" descr="wv_2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572000" y="-1676400"/>
            <a:ext cx="5299364" cy="685800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57200" y="49212"/>
            <a:ext cx="8226425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 defTabSz="914400" eaLnBrk="0" hangingPunct="0">
              <a:defRPr/>
            </a:pPr>
            <a:r>
              <a:rPr lang="en-US" sz="2200" b="1" kern="0" dirty="0" err="1" smtClean="0">
                <a:solidFill>
                  <a:srgbClr val="0099CC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Spectral analysis, mid-cloud, t=13 hrs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2209800" y="3276600"/>
            <a:ext cx="12107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>
                <a:latin typeface="Arial"/>
                <a:cs typeface="Arial"/>
              </a:rPr>
              <a:t>w-velocity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6857239" y="2209800"/>
            <a:ext cx="115948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>
                <a:latin typeface="Arial"/>
                <a:cs typeface="Arial"/>
              </a:rPr>
              <a:t>v-velocity</a:t>
            </a:r>
          </a:p>
        </p:txBody>
      </p:sp>
      <p:grpSp>
        <p:nvGrpSpPr>
          <p:cNvPr id="18" name="Groeperen 17"/>
          <p:cNvGrpSpPr/>
          <p:nvPr/>
        </p:nvGrpSpPr>
        <p:grpSpPr>
          <a:xfrm>
            <a:off x="539793" y="1642646"/>
            <a:ext cx="3865070" cy="338554"/>
            <a:chOff x="768393" y="1552297"/>
            <a:chExt cx="3865070" cy="338554"/>
          </a:xfrm>
        </p:grpSpPr>
        <p:sp>
          <p:nvSpPr>
            <p:cNvPr id="14" name="Tekstvak 13"/>
            <p:cNvSpPr txBox="1"/>
            <p:nvPr/>
          </p:nvSpPr>
          <p:spPr>
            <a:xfrm>
              <a:off x="1873107" y="1552297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b="1"/>
                <a:t>10 </a:t>
              </a:r>
            </a:p>
          </p:txBody>
        </p:sp>
        <p:sp>
          <p:nvSpPr>
            <p:cNvPr id="15" name="Tekstvak 14"/>
            <p:cNvSpPr txBox="1"/>
            <p:nvPr/>
          </p:nvSpPr>
          <p:spPr>
            <a:xfrm>
              <a:off x="768393" y="1552297"/>
              <a:ext cx="5270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b="1"/>
                <a:t>100 </a:t>
              </a:r>
            </a:p>
          </p:txBody>
        </p:sp>
        <p:sp>
          <p:nvSpPr>
            <p:cNvPr id="16" name="Tekstvak 15"/>
            <p:cNvSpPr txBox="1"/>
            <p:nvPr/>
          </p:nvSpPr>
          <p:spPr>
            <a:xfrm>
              <a:off x="2971800" y="1552297"/>
              <a:ext cx="29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b="1"/>
                <a:t>1 </a:t>
              </a:r>
            </a:p>
          </p:txBody>
        </p:sp>
        <p:sp>
          <p:nvSpPr>
            <p:cNvPr id="17" name="Tekstvak 16"/>
            <p:cNvSpPr txBox="1"/>
            <p:nvPr/>
          </p:nvSpPr>
          <p:spPr>
            <a:xfrm>
              <a:off x="3810000" y="1552297"/>
              <a:ext cx="823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b="1"/>
                <a:t>0.1 km </a:t>
              </a:r>
            </a:p>
          </p:txBody>
        </p:sp>
      </p:grpSp>
      <p:sp>
        <p:nvSpPr>
          <p:cNvPr id="27" name="Tekstvak 26"/>
          <p:cNvSpPr txBox="1"/>
          <p:nvPr/>
        </p:nvSpPr>
        <p:spPr>
          <a:xfrm>
            <a:off x="769868" y="5172670"/>
            <a:ext cx="1287532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NL">
                <a:solidFill>
                  <a:srgbClr val="FF0000"/>
                </a:solidFill>
              </a:rPr>
              <a:t>MPI/UCLA</a:t>
            </a:r>
          </a:p>
          <a:p>
            <a:r>
              <a:rPr lang="nl-NL">
                <a:solidFill>
                  <a:srgbClr val="FF6600"/>
                </a:solidFill>
              </a:rPr>
              <a:t>PALM</a:t>
            </a:r>
          </a:p>
          <a:p>
            <a:r>
              <a:rPr lang="nl-NL">
                <a:solidFill>
                  <a:srgbClr val="008000"/>
                </a:solidFill>
              </a:rPr>
              <a:t>Akira</a:t>
            </a:r>
          </a:p>
        </p:txBody>
      </p:sp>
      <p:grpSp>
        <p:nvGrpSpPr>
          <p:cNvPr id="29" name="Groeperen 28"/>
          <p:cNvGrpSpPr/>
          <p:nvPr/>
        </p:nvGrpSpPr>
        <p:grpSpPr>
          <a:xfrm>
            <a:off x="5410200" y="1642646"/>
            <a:ext cx="3865070" cy="338554"/>
            <a:chOff x="768393" y="1552297"/>
            <a:chExt cx="3865070" cy="338554"/>
          </a:xfrm>
        </p:grpSpPr>
        <p:sp>
          <p:nvSpPr>
            <p:cNvPr id="30" name="Tekstvak 29"/>
            <p:cNvSpPr txBox="1"/>
            <p:nvPr/>
          </p:nvSpPr>
          <p:spPr>
            <a:xfrm>
              <a:off x="1873107" y="1552297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b="1"/>
                <a:t>10 </a:t>
              </a:r>
            </a:p>
          </p:txBody>
        </p:sp>
        <p:sp>
          <p:nvSpPr>
            <p:cNvPr id="31" name="Tekstvak 30"/>
            <p:cNvSpPr txBox="1"/>
            <p:nvPr/>
          </p:nvSpPr>
          <p:spPr>
            <a:xfrm>
              <a:off x="768393" y="1552297"/>
              <a:ext cx="5270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b="1"/>
                <a:t>100 </a:t>
              </a:r>
            </a:p>
          </p:txBody>
        </p:sp>
        <p:sp>
          <p:nvSpPr>
            <p:cNvPr id="32" name="Tekstvak 31"/>
            <p:cNvSpPr txBox="1"/>
            <p:nvPr/>
          </p:nvSpPr>
          <p:spPr>
            <a:xfrm>
              <a:off x="2971800" y="1552297"/>
              <a:ext cx="29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b="1"/>
                <a:t>1 </a:t>
              </a:r>
            </a:p>
          </p:txBody>
        </p:sp>
        <p:sp>
          <p:nvSpPr>
            <p:cNvPr id="33" name="Tekstvak 32"/>
            <p:cNvSpPr txBox="1"/>
            <p:nvPr/>
          </p:nvSpPr>
          <p:spPr>
            <a:xfrm>
              <a:off x="3810000" y="1552297"/>
              <a:ext cx="823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b="1"/>
                <a:t>0.1 km </a:t>
              </a: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Afbeelding 28" descr="wqt_2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530436" y="-1524000"/>
            <a:ext cx="5299364" cy="6858000"/>
          </a:xfrm>
          <a:prstGeom prst="rect">
            <a:avLst/>
          </a:prstGeom>
        </p:spPr>
      </p:pic>
      <p:pic>
        <p:nvPicPr>
          <p:cNvPr id="27" name="Afbeelding 26" descr="lwpqt_1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-228600" y="-1524000"/>
            <a:ext cx="5299364" cy="685800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57200" y="49212"/>
            <a:ext cx="8226425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 defTabSz="914400" eaLnBrk="0" hangingPunct="0">
              <a:defRPr/>
            </a:pPr>
            <a:r>
              <a:rPr lang="en-US" sz="2200" b="1" kern="0" dirty="0" err="1" smtClean="0">
                <a:solidFill>
                  <a:srgbClr val="0099CC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Spectral analysis, mid-cloud, t=13 hrs</a:t>
            </a:r>
          </a:p>
        </p:txBody>
      </p:sp>
      <p:grpSp>
        <p:nvGrpSpPr>
          <p:cNvPr id="30" name="Groeperen 29"/>
          <p:cNvGrpSpPr/>
          <p:nvPr/>
        </p:nvGrpSpPr>
        <p:grpSpPr>
          <a:xfrm>
            <a:off x="539793" y="1795046"/>
            <a:ext cx="3865070" cy="338554"/>
            <a:chOff x="768393" y="1552297"/>
            <a:chExt cx="3865070" cy="338554"/>
          </a:xfrm>
        </p:grpSpPr>
        <p:sp>
          <p:nvSpPr>
            <p:cNvPr id="31" name="Tekstvak 30"/>
            <p:cNvSpPr txBox="1"/>
            <p:nvPr/>
          </p:nvSpPr>
          <p:spPr>
            <a:xfrm>
              <a:off x="1873107" y="1552297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b="1"/>
                <a:t>10 </a:t>
              </a:r>
            </a:p>
          </p:txBody>
        </p:sp>
        <p:sp>
          <p:nvSpPr>
            <p:cNvPr id="32" name="Tekstvak 31"/>
            <p:cNvSpPr txBox="1"/>
            <p:nvPr/>
          </p:nvSpPr>
          <p:spPr>
            <a:xfrm>
              <a:off x="768393" y="1552297"/>
              <a:ext cx="5270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b="1"/>
                <a:t>100 </a:t>
              </a:r>
            </a:p>
          </p:txBody>
        </p:sp>
        <p:sp>
          <p:nvSpPr>
            <p:cNvPr id="33" name="Tekstvak 32"/>
            <p:cNvSpPr txBox="1"/>
            <p:nvPr/>
          </p:nvSpPr>
          <p:spPr>
            <a:xfrm>
              <a:off x="2971800" y="1552297"/>
              <a:ext cx="29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b="1"/>
                <a:t>1 </a:t>
              </a:r>
            </a:p>
          </p:txBody>
        </p:sp>
        <p:sp>
          <p:nvSpPr>
            <p:cNvPr id="34" name="Tekstvak 33"/>
            <p:cNvSpPr txBox="1"/>
            <p:nvPr/>
          </p:nvSpPr>
          <p:spPr>
            <a:xfrm>
              <a:off x="3810000" y="1552297"/>
              <a:ext cx="823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b="1"/>
                <a:t>0.1 km </a:t>
              </a:r>
            </a:p>
          </p:txBody>
        </p:sp>
      </p:grpSp>
      <p:grpSp>
        <p:nvGrpSpPr>
          <p:cNvPr id="35" name="Groeperen 34"/>
          <p:cNvGrpSpPr/>
          <p:nvPr/>
        </p:nvGrpSpPr>
        <p:grpSpPr>
          <a:xfrm>
            <a:off x="5410200" y="1795046"/>
            <a:ext cx="3865070" cy="338554"/>
            <a:chOff x="768393" y="1552297"/>
            <a:chExt cx="3865070" cy="338554"/>
          </a:xfrm>
        </p:grpSpPr>
        <p:sp>
          <p:nvSpPr>
            <p:cNvPr id="36" name="Tekstvak 35"/>
            <p:cNvSpPr txBox="1"/>
            <p:nvPr/>
          </p:nvSpPr>
          <p:spPr>
            <a:xfrm>
              <a:off x="1873107" y="1552297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b="1"/>
                <a:t>10 </a:t>
              </a:r>
            </a:p>
          </p:txBody>
        </p:sp>
        <p:sp>
          <p:nvSpPr>
            <p:cNvPr id="37" name="Tekstvak 36"/>
            <p:cNvSpPr txBox="1"/>
            <p:nvPr/>
          </p:nvSpPr>
          <p:spPr>
            <a:xfrm>
              <a:off x="768393" y="1552297"/>
              <a:ext cx="5270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b="1"/>
                <a:t>100 </a:t>
              </a:r>
            </a:p>
          </p:txBody>
        </p:sp>
        <p:sp>
          <p:nvSpPr>
            <p:cNvPr id="38" name="Tekstvak 37"/>
            <p:cNvSpPr txBox="1"/>
            <p:nvPr/>
          </p:nvSpPr>
          <p:spPr>
            <a:xfrm>
              <a:off x="2971800" y="1552297"/>
              <a:ext cx="29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b="1"/>
                <a:t>1 </a:t>
              </a:r>
            </a:p>
          </p:txBody>
        </p:sp>
        <p:sp>
          <p:nvSpPr>
            <p:cNvPr id="39" name="Tekstvak 38"/>
            <p:cNvSpPr txBox="1"/>
            <p:nvPr/>
          </p:nvSpPr>
          <p:spPr>
            <a:xfrm>
              <a:off x="3810000" y="1552297"/>
              <a:ext cx="823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b="1"/>
                <a:t>0.1 km </a:t>
              </a:r>
            </a:p>
          </p:txBody>
        </p:sp>
      </p:grpSp>
      <p:sp>
        <p:nvSpPr>
          <p:cNvPr id="40" name="Tekstvak 39"/>
          <p:cNvSpPr txBox="1"/>
          <p:nvPr/>
        </p:nvSpPr>
        <p:spPr>
          <a:xfrm>
            <a:off x="769868" y="5177135"/>
            <a:ext cx="1287532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NL">
                <a:solidFill>
                  <a:srgbClr val="FF0000"/>
                </a:solidFill>
              </a:rPr>
              <a:t>MPI/UCLA</a:t>
            </a:r>
          </a:p>
          <a:p>
            <a:r>
              <a:rPr lang="nl-NL">
                <a:solidFill>
                  <a:srgbClr val="FF6600"/>
                </a:solidFill>
              </a:rPr>
              <a:t>PALM</a:t>
            </a:r>
          </a:p>
          <a:p>
            <a:r>
              <a:rPr lang="nl-NL">
                <a:solidFill>
                  <a:srgbClr val="008000"/>
                </a:solidFill>
              </a:rPr>
              <a:t>Akira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57200" y="49212"/>
            <a:ext cx="8226425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 defTabSz="914400" eaLnBrk="0" hangingPunct="0">
              <a:defRPr/>
            </a:pPr>
            <a:r>
              <a:rPr lang="en-US" sz="2200" b="1" kern="0" dirty="0" err="1" smtClean="0">
                <a:solidFill>
                  <a:srgbClr val="0099CC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Spectral analysis, mid-cloud, t=13 hrs</a:t>
            </a:r>
          </a:p>
        </p:txBody>
      </p:sp>
      <p:pic>
        <p:nvPicPr>
          <p:cNvPr id="24" name="Afbeelding 23" descr="wqt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304800" y="-1676400"/>
            <a:ext cx="5299364" cy="6858000"/>
          </a:xfrm>
          <a:prstGeom prst="rect">
            <a:avLst/>
          </a:prstGeom>
        </p:spPr>
      </p:pic>
      <p:pic>
        <p:nvPicPr>
          <p:cNvPr id="25" name="Afbeelding 24" descr="wv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606636" y="-1676400"/>
            <a:ext cx="5299364" cy="6858000"/>
          </a:xfrm>
          <a:prstGeom prst="rect">
            <a:avLst/>
          </a:prstGeom>
        </p:spPr>
      </p:pic>
      <p:grpSp>
        <p:nvGrpSpPr>
          <p:cNvPr id="27" name="Groeperen 26"/>
          <p:cNvGrpSpPr/>
          <p:nvPr/>
        </p:nvGrpSpPr>
        <p:grpSpPr>
          <a:xfrm>
            <a:off x="539793" y="1642646"/>
            <a:ext cx="3865070" cy="338554"/>
            <a:chOff x="768393" y="1552297"/>
            <a:chExt cx="3865070" cy="338554"/>
          </a:xfrm>
        </p:grpSpPr>
        <p:sp>
          <p:nvSpPr>
            <p:cNvPr id="28" name="Tekstvak 27"/>
            <p:cNvSpPr txBox="1"/>
            <p:nvPr/>
          </p:nvSpPr>
          <p:spPr>
            <a:xfrm>
              <a:off x="1873107" y="1552297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b="1"/>
                <a:t>10 </a:t>
              </a:r>
            </a:p>
          </p:txBody>
        </p:sp>
        <p:sp>
          <p:nvSpPr>
            <p:cNvPr id="30" name="Tekstvak 29"/>
            <p:cNvSpPr txBox="1"/>
            <p:nvPr/>
          </p:nvSpPr>
          <p:spPr>
            <a:xfrm>
              <a:off x="768393" y="1552297"/>
              <a:ext cx="5270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b="1"/>
                <a:t>100 </a:t>
              </a:r>
            </a:p>
          </p:txBody>
        </p:sp>
        <p:sp>
          <p:nvSpPr>
            <p:cNvPr id="32" name="Tekstvak 31"/>
            <p:cNvSpPr txBox="1"/>
            <p:nvPr/>
          </p:nvSpPr>
          <p:spPr>
            <a:xfrm>
              <a:off x="2971800" y="1552297"/>
              <a:ext cx="29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b="1"/>
                <a:t>1 </a:t>
              </a:r>
            </a:p>
          </p:txBody>
        </p:sp>
        <p:sp>
          <p:nvSpPr>
            <p:cNvPr id="33" name="Tekstvak 32"/>
            <p:cNvSpPr txBox="1"/>
            <p:nvPr/>
          </p:nvSpPr>
          <p:spPr>
            <a:xfrm>
              <a:off x="3810000" y="1552297"/>
              <a:ext cx="823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b="1"/>
                <a:t>0.1 km </a:t>
              </a:r>
            </a:p>
          </p:txBody>
        </p:sp>
      </p:grpSp>
      <p:grpSp>
        <p:nvGrpSpPr>
          <p:cNvPr id="34" name="Groeperen 33"/>
          <p:cNvGrpSpPr/>
          <p:nvPr/>
        </p:nvGrpSpPr>
        <p:grpSpPr>
          <a:xfrm>
            <a:off x="5410200" y="1642646"/>
            <a:ext cx="3865070" cy="338554"/>
            <a:chOff x="768393" y="1552297"/>
            <a:chExt cx="3865070" cy="338554"/>
          </a:xfrm>
        </p:grpSpPr>
        <p:sp>
          <p:nvSpPr>
            <p:cNvPr id="35" name="Tekstvak 34"/>
            <p:cNvSpPr txBox="1"/>
            <p:nvPr/>
          </p:nvSpPr>
          <p:spPr>
            <a:xfrm>
              <a:off x="1873107" y="1552297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b="1"/>
                <a:t>10 </a:t>
              </a:r>
            </a:p>
          </p:txBody>
        </p:sp>
        <p:sp>
          <p:nvSpPr>
            <p:cNvPr id="36" name="Tekstvak 35"/>
            <p:cNvSpPr txBox="1"/>
            <p:nvPr/>
          </p:nvSpPr>
          <p:spPr>
            <a:xfrm>
              <a:off x="768393" y="1552297"/>
              <a:ext cx="5270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b="1"/>
                <a:t>100 </a:t>
              </a:r>
            </a:p>
          </p:txBody>
        </p:sp>
        <p:sp>
          <p:nvSpPr>
            <p:cNvPr id="37" name="Tekstvak 36"/>
            <p:cNvSpPr txBox="1"/>
            <p:nvPr/>
          </p:nvSpPr>
          <p:spPr>
            <a:xfrm>
              <a:off x="2971800" y="1552297"/>
              <a:ext cx="29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b="1"/>
                <a:t>1 </a:t>
              </a:r>
            </a:p>
          </p:txBody>
        </p:sp>
        <p:sp>
          <p:nvSpPr>
            <p:cNvPr id="38" name="Tekstvak 37"/>
            <p:cNvSpPr txBox="1"/>
            <p:nvPr/>
          </p:nvSpPr>
          <p:spPr>
            <a:xfrm>
              <a:off x="3810000" y="1552297"/>
              <a:ext cx="823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b="1"/>
                <a:t>0.1 km </a:t>
              </a:r>
            </a:p>
          </p:txBody>
        </p:sp>
      </p:grpSp>
      <p:sp>
        <p:nvSpPr>
          <p:cNvPr id="39" name="Tekstvak 38"/>
          <p:cNvSpPr txBox="1"/>
          <p:nvPr/>
        </p:nvSpPr>
        <p:spPr>
          <a:xfrm>
            <a:off x="769868" y="5177135"/>
            <a:ext cx="1287532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NL">
                <a:solidFill>
                  <a:srgbClr val="FF0000"/>
                </a:solidFill>
              </a:rPr>
              <a:t>MPI/UCLA</a:t>
            </a:r>
          </a:p>
          <a:p>
            <a:r>
              <a:rPr lang="nl-NL">
                <a:solidFill>
                  <a:srgbClr val="FF6600"/>
                </a:solidFill>
              </a:rPr>
              <a:t>PALM</a:t>
            </a:r>
          </a:p>
          <a:p>
            <a:r>
              <a:rPr lang="nl-NL">
                <a:solidFill>
                  <a:srgbClr val="008000"/>
                </a:solidFill>
              </a:rPr>
              <a:t>Akira</a:t>
            </a:r>
          </a:p>
        </p:txBody>
      </p:sp>
      <p:sp>
        <p:nvSpPr>
          <p:cNvPr id="40" name="Tekstvak 39"/>
          <p:cNvSpPr txBox="1"/>
          <p:nvPr/>
        </p:nvSpPr>
        <p:spPr>
          <a:xfrm>
            <a:off x="5937207" y="5177135"/>
            <a:ext cx="27765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/>
              <a:t>Akira: u and w at same </a:t>
            </a:r>
          </a:p>
          <a:p>
            <a:r>
              <a:rPr lang="nl-NL"/>
              <a:t>grid location in 3D fields?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49212"/>
            <a:ext cx="91440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 defTabSz="914400" eaLnBrk="0" hangingPunct="0">
              <a:defRPr/>
            </a:pPr>
            <a:r>
              <a:rPr lang="en-US" sz="2200" b="1" kern="0" dirty="0" err="1" smtClean="0">
                <a:solidFill>
                  <a:srgbClr val="0099CC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Turbulent/convective flux in traditional NWP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600200" y="1712118"/>
          <a:ext cx="5603875" cy="690563"/>
        </p:xfrm>
        <a:graphic>
          <a:graphicData uri="http://schemas.openxmlformats.org/presentationml/2006/ole">
            <p:oleObj spid="_x0000_s80898" name="Vergelijking" r:id="rId3" imgW="1854200" imgH="228600" progId="Equation.3">
              <p:embed/>
            </p:oleObj>
          </a:graphicData>
        </a:graphic>
      </p:graphicFrame>
      <p:sp>
        <p:nvSpPr>
          <p:cNvPr id="9" name="Pijl omhoog 8"/>
          <p:cNvSpPr/>
          <p:nvPr/>
        </p:nvSpPr>
        <p:spPr>
          <a:xfrm>
            <a:off x="3810000" y="2402681"/>
            <a:ext cx="228600" cy="685800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/>
          <p:cNvSpPr txBox="1"/>
          <p:nvPr/>
        </p:nvSpPr>
        <p:spPr>
          <a:xfrm>
            <a:off x="2522800" y="3088481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rgbClr val="FF0000"/>
                </a:solidFill>
              </a:rPr>
              <a:t>zero for sufficiently large </a:t>
            </a:r>
            <a:r>
              <a:rPr lang="nl-NL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nl-NL">
                <a:solidFill>
                  <a:srgbClr val="FF0000"/>
                </a:solidFill>
              </a:rPr>
              <a:t>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49212"/>
            <a:ext cx="91440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 defTabSz="914400" eaLnBrk="0" hangingPunct="0">
              <a:defRPr/>
            </a:pPr>
            <a:r>
              <a:rPr lang="en-US" sz="2200" b="1" kern="0" dirty="0" err="1" smtClean="0">
                <a:solidFill>
                  <a:srgbClr val="0099CC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Turbulent/convective flux in very high resolution NWP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600200" y="1712118"/>
          <a:ext cx="5603875" cy="690563"/>
        </p:xfrm>
        <a:graphic>
          <a:graphicData uri="http://schemas.openxmlformats.org/presentationml/2006/ole">
            <p:oleObj spid="_x0000_s99330" name="Vergelijking" r:id="rId3" imgW="1854200" imgH="228600" progId="Equation.3">
              <p:embed/>
            </p:oleObj>
          </a:graphicData>
        </a:graphic>
      </p:graphicFrame>
      <p:sp>
        <p:nvSpPr>
          <p:cNvPr id="9" name="Pijl omhoog 8"/>
          <p:cNvSpPr/>
          <p:nvPr/>
        </p:nvSpPr>
        <p:spPr>
          <a:xfrm>
            <a:off x="3810000" y="2402681"/>
            <a:ext cx="228600" cy="685800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/>
          <p:cNvSpPr txBox="1"/>
          <p:nvPr/>
        </p:nvSpPr>
        <p:spPr>
          <a:xfrm>
            <a:off x="2057400" y="3088481"/>
            <a:ext cx="432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rgbClr val="FF0000"/>
                </a:solidFill>
              </a:rPr>
              <a:t>becomes non-zero for sufficiently fine </a:t>
            </a:r>
            <a:r>
              <a:rPr lang="nl-NL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nl-NL">
                <a:solidFill>
                  <a:srgbClr val="FF0000"/>
                </a:solidFill>
              </a:rPr>
              <a:t>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85800" y="1295400"/>
            <a:ext cx="77724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nl-NL" sz="1800"/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917575" y="49212"/>
            <a:ext cx="7659688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 defTabSz="914400" eaLnBrk="0" hangingPunct="0">
              <a:defRPr/>
            </a:pPr>
            <a:r>
              <a:rPr lang="en-US" sz="2200" b="1" kern="0" dirty="0" err="1" smtClean="0">
                <a:solidFill>
                  <a:srgbClr val="0099CC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What to expect in this presentation?</a:t>
            </a:r>
            <a:endParaRPr lang="nl-NL" sz="2200" b="1" kern="0" dirty="0">
              <a:solidFill>
                <a:srgbClr val="0099CC"/>
              </a:solidFill>
              <a:latin typeface="Arial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917575" y="1673225"/>
            <a:ext cx="7007225" cy="214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/>
              <a:t>* CONSTRAIN case description of the LES experiments</a:t>
            </a:r>
          </a:p>
          <a:p>
            <a:pPr>
              <a:lnSpc>
                <a:spcPct val="150000"/>
              </a:lnSpc>
            </a:pPr>
            <a:r>
              <a:rPr lang="en-US"/>
              <a:t>* What do we wish to learn?</a:t>
            </a:r>
          </a:p>
          <a:p>
            <a:pPr>
              <a:lnSpc>
                <a:spcPct val="150000"/>
              </a:lnSpc>
            </a:pPr>
            <a:r>
              <a:rPr lang="en-US"/>
              <a:t>* Mean state and fluxes during the cold air outbreak</a:t>
            </a:r>
          </a:p>
          <a:p>
            <a:pPr>
              <a:lnSpc>
                <a:spcPct val="150000"/>
              </a:lnSpc>
            </a:pPr>
            <a:r>
              <a:rPr lang="en-US"/>
              <a:t>* Scale dependency of fluxes and variances</a:t>
            </a:r>
          </a:p>
          <a:p>
            <a:pPr>
              <a:lnSpc>
                <a:spcPct val="150000"/>
              </a:lnSpc>
            </a:pPr>
            <a:r>
              <a:rPr lang="en-US"/>
              <a:t>* Conclusions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49212"/>
            <a:ext cx="91440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 defTabSz="914400" eaLnBrk="0" hangingPunct="0">
              <a:defRPr/>
            </a:pPr>
            <a:r>
              <a:rPr lang="en-US" sz="2200" b="1" kern="0" dirty="0" err="1" smtClean="0">
                <a:solidFill>
                  <a:srgbClr val="0099CC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Turbulent/convective flux in very high resolution NWP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600200" y="1712118"/>
          <a:ext cx="5603875" cy="690563"/>
        </p:xfrm>
        <a:graphic>
          <a:graphicData uri="http://schemas.openxmlformats.org/presentationml/2006/ole">
            <p:oleObj spid="_x0000_s100354" name="Vergelijking" r:id="rId3" imgW="1854200" imgH="228600" progId="Equation.3">
              <p:embed/>
            </p:oleObj>
          </a:graphicData>
        </a:graphic>
      </p:graphicFrame>
      <p:sp>
        <p:nvSpPr>
          <p:cNvPr id="9" name="Pijl omhoog 8"/>
          <p:cNvSpPr/>
          <p:nvPr/>
        </p:nvSpPr>
        <p:spPr>
          <a:xfrm>
            <a:off x="3810000" y="2402681"/>
            <a:ext cx="228600" cy="685800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/>
          <p:cNvSpPr txBox="1"/>
          <p:nvPr/>
        </p:nvSpPr>
        <p:spPr>
          <a:xfrm>
            <a:off x="2057400" y="3088481"/>
            <a:ext cx="432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rgbClr val="FF0000"/>
                </a:solidFill>
              </a:rPr>
              <a:t>becomes non-zero for sufficiently fine </a:t>
            </a:r>
            <a:r>
              <a:rPr lang="nl-NL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nl-NL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" name="Pijl omhoog 5"/>
          <p:cNvSpPr/>
          <p:nvPr/>
        </p:nvSpPr>
        <p:spPr>
          <a:xfrm>
            <a:off x="6384226" y="2402680"/>
            <a:ext cx="228600" cy="1788319"/>
          </a:xfrm>
          <a:prstGeom prst="upArrow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5179568" y="4311134"/>
            <a:ext cx="2866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rgbClr val="3366FF"/>
                </a:solidFill>
              </a:rPr>
              <a:t>should reduce accordingly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49212"/>
            <a:ext cx="91440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 defTabSz="914400" eaLnBrk="0" hangingPunct="0">
              <a:defRPr/>
            </a:pPr>
            <a:r>
              <a:rPr lang="en-US" sz="2200" b="1" kern="0" dirty="0" err="1" smtClean="0">
                <a:solidFill>
                  <a:srgbClr val="0099CC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Turbulent/convective flux in very high resolution NWP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600200" y="1712118"/>
          <a:ext cx="5603875" cy="690563"/>
        </p:xfrm>
        <a:graphic>
          <a:graphicData uri="http://schemas.openxmlformats.org/presentationml/2006/ole">
            <p:oleObj spid="_x0000_s101378" name="Vergelijking" r:id="rId3" imgW="1854200" imgH="228600" progId="Equation.3">
              <p:embed/>
            </p:oleObj>
          </a:graphicData>
        </a:graphic>
      </p:graphicFrame>
      <p:sp>
        <p:nvSpPr>
          <p:cNvPr id="9" name="Pijl omhoog 8"/>
          <p:cNvSpPr/>
          <p:nvPr/>
        </p:nvSpPr>
        <p:spPr>
          <a:xfrm>
            <a:off x="3810000" y="2402681"/>
            <a:ext cx="228600" cy="685800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/>
          <p:cNvSpPr txBox="1"/>
          <p:nvPr/>
        </p:nvSpPr>
        <p:spPr>
          <a:xfrm>
            <a:off x="2057400" y="3088481"/>
            <a:ext cx="432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rgbClr val="FF0000"/>
                </a:solidFill>
              </a:rPr>
              <a:t>becomes non-zero for sufficiently fine </a:t>
            </a:r>
            <a:r>
              <a:rPr lang="nl-NL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nl-NL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" name="Pijl omhoog 5"/>
          <p:cNvSpPr/>
          <p:nvPr/>
        </p:nvSpPr>
        <p:spPr>
          <a:xfrm>
            <a:off x="6384226" y="2402680"/>
            <a:ext cx="228600" cy="1788319"/>
          </a:xfrm>
          <a:prstGeom prst="upArrow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5179568" y="4311134"/>
            <a:ext cx="2866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rgbClr val="3366FF"/>
                </a:solidFill>
              </a:rPr>
              <a:t>should reduce accordingly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1295400" y="5257800"/>
            <a:ext cx="6792695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nl-NL"/>
              <a:t>Diagnose resolved and subgrid flux from LES fields as a function</a:t>
            </a:r>
          </a:p>
          <a:p>
            <a:r>
              <a:rPr lang="nl-NL"/>
              <a:t>of the horizontal grid size</a:t>
            </a:r>
            <a:r>
              <a:rPr lang="nl-NL">
                <a:latin typeface="Symbol" charset="2"/>
                <a:cs typeface="Symbol" charset="2"/>
              </a:rPr>
              <a:t> D</a:t>
            </a:r>
            <a:r>
              <a:rPr lang="nl-NL"/>
              <a:t>x that the NWP would use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ww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101436" y="-468868"/>
            <a:ext cx="5299364" cy="685800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49212"/>
            <a:ext cx="91440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 defTabSz="914400" eaLnBrk="0" hangingPunct="0">
              <a:defRPr/>
            </a:pPr>
            <a:r>
              <a:rPr lang="en-US" sz="2200" b="1" kern="0" dirty="0" err="1" smtClean="0">
                <a:solidFill>
                  <a:srgbClr val="0099CC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Resolved and subgrid vertical velocity variance (mid-cloud)</a:t>
            </a:r>
          </a:p>
        </p:txBody>
      </p:sp>
      <p:sp>
        <p:nvSpPr>
          <p:cNvPr id="25" name="Tekstvak 24"/>
          <p:cNvSpPr txBox="1"/>
          <p:nvPr/>
        </p:nvSpPr>
        <p:spPr>
          <a:xfrm>
            <a:off x="5486400" y="2667000"/>
            <a:ext cx="1962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/>
              <a:t>subgrid = dashed </a:t>
            </a:r>
          </a:p>
        </p:txBody>
      </p:sp>
      <p:sp>
        <p:nvSpPr>
          <p:cNvPr id="27" name="Tekstvak 26"/>
          <p:cNvSpPr txBox="1"/>
          <p:nvPr/>
        </p:nvSpPr>
        <p:spPr>
          <a:xfrm>
            <a:off x="6324600" y="3091934"/>
            <a:ext cx="723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rgbClr val="008000"/>
                </a:solidFill>
              </a:rPr>
              <a:t>Akira</a:t>
            </a:r>
          </a:p>
        </p:txBody>
      </p:sp>
      <p:cxnSp>
        <p:nvCxnSpPr>
          <p:cNvPr id="11" name="Rechte verbindingslijn met pijl 10"/>
          <p:cNvCxnSpPr/>
          <p:nvPr/>
        </p:nvCxnSpPr>
        <p:spPr>
          <a:xfrm rot="10800000">
            <a:off x="5638800" y="3275012"/>
            <a:ext cx="533400" cy="158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met pijl 11"/>
          <p:cNvCxnSpPr/>
          <p:nvPr/>
        </p:nvCxnSpPr>
        <p:spPr>
          <a:xfrm rot="10800000">
            <a:off x="5638800" y="4038601"/>
            <a:ext cx="533400" cy="1588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met pijl 13"/>
          <p:cNvCxnSpPr/>
          <p:nvPr/>
        </p:nvCxnSpPr>
        <p:spPr>
          <a:xfrm rot="10800000">
            <a:off x="5638801" y="4418011"/>
            <a:ext cx="5334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kstvak 15"/>
          <p:cNvSpPr txBox="1"/>
          <p:nvPr/>
        </p:nvSpPr>
        <p:spPr>
          <a:xfrm>
            <a:off x="6324600" y="3886200"/>
            <a:ext cx="79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rgbClr val="FF6600"/>
                </a:solidFill>
              </a:rPr>
              <a:t>PALM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6324600" y="4202668"/>
            <a:ext cx="595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rgbClr val="FF0000"/>
                </a:solidFill>
              </a:rPr>
              <a:t>MPI</a:t>
            </a:r>
          </a:p>
        </p:txBody>
      </p:sp>
      <p:graphicFrame>
        <p:nvGraphicFramePr>
          <p:cNvPr id="98307" name="Object 3"/>
          <p:cNvGraphicFramePr>
            <a:graphicFrameLocks noChangeAspect="1"/>
          </p:cNvGraphicFramePr>
          <p:nvPr/>
        </p:nvGraphicFramePr>
        <p:xfrm>
          <a:off x="3035300" y="1428750"/>
          <a:ext cx="4521200" cy="476250"/>
        </p:xfrm>
        <a:graphic>
          <a:graphicData uri="http://schemas.openxmlformats.org/presentationml/2006/ole">
            <p:oleObj spid="_x0000_s98307" name="Vergelijking" r:id="rId5" imgW="1930400" imgH="203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ww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101436" y="-468868"/>
            <a:ext cx="5299364" cy="685800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49212"/>
            <a:ext cx="91440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 defTabSz="914400" eaLnBrk="0" hangingPunct="0">
              <a:defRPr/>
            </a:pPr>
            <a:r>
              <a:rPr lang="en-US" sz="2200" b="1" kern="0" dirty="0" err="1" smtClean="0">
                <a:solidFill>
                  <a:srgbClr val="0099CC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Resolved and subgrid vertical velocity variance (mid-cloud)</a:t>
            </a:r>
          </a:p>
        </p:txBody>
      </p:sp>
      <p:sp>
        <p:nvSpPr>
          <p:cNvPr id="25" name="Tekstvak 24"/>
          <p:cNvSpPr txBox="1"/>
          <p:nvPr/>
        </p:nvSpPr>
        <p:spPr>
          <a:xfrm>
            <a:off x="5736763" y="4992469"/>
            <a:ext cx="1730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/>
              <a:t>resolve</a:t>
            </a:r>
            <a:r>
              <a:rPr lang="nl-NL"/>
              <a:t>d =solid </a:t>
            </a:r>
          </a:p>
        </p:txBody>
      </p:sp>
      <p:sp>
        <p:nvSpPr>
          <p:cNvPr id="27" name="Tekstvak 26"/>
          <p:cNvSpPr txBox="1"/>
          <p:nvPr/>
        </p:nvSpPr>
        <p:spPr>
          <a:xfrm>
            <a:off x="4419600" y="4572000"/>
            <a:ext cx="723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rgbClr val="008000"/>
                </a:solidFill>
              </a:rPr>
              <a:t>Akira</a:t>
            </a:r>
          </a:p>
        </p:txBody>
      </p:sp>
      <p:graphicFrame>
        <p:nvGraphicFramePr>
          <p:cNvPr id="98306" name="Object 2"/>
          <p:cNvGraphicFramePr>
            <a:graphicFrameLocks noChangeAspect="1"/>
          </p:cNvGraphicFramePr>
          <p:nvPr/>
        </p:nvGraphicFramePr>
        <p:xfrm flipV="1">
          <a:off x="3035300" y="1428750"/>
          <a:ext cx="4521200" cy="476250"/>
        </p:xfrm>
        <a:graphic>
          <a:graphicData uri="http://schemas.openxmlformats.org/presentationml/2006/ole">
            <p:oleObj spid="_x0000_s102402" name="Vergelijking" r:id="rId5" imgW="1930400" imgH="203200" progId="Equation.3">
              <p:embed/>
            </p:oleObj>
          </a:graphicData>
        </a:graphic>
      </p:graphicFrame>
      <p:cxnSp>
        <p:nvCxnSpPr>
          <p:cNvPr id="11" name="Rechte verbindingslijn met pijl 10"/>
          <p:cNvCxnSpPr/>
          <p:nvPr/>
        </p:nvCxnSpPr>
        <p:spPr>
          <a:xfrm rot="10800000" flipV="1">
            <a:off x="3886200" y="4800600"/>
            <a:ext cx="533401" cy="14073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met pijl 11"/>
          <p:cNvCxnSpPr/>
          <p:nvPr/>
        </p:nvCxnSpPr>
        <p:spPr>
          <a:xfrm rot="10800000">
            <a:off x="3619499" y="5334000"/>
            <a:ext cx="928455" cy="1588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kstvak 12"/>
          <p:cNvSpPr txBox="1"/>
          <p:nvPr/>
        </p:nvSpPr>
        <p:spPr>
          <a:xfrm>
            <a:off x="769868" y="5177135"/>
            <a:ext cx="1287532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NL">
                <a:solidFill>
                  <a:srgbClr val="FF0000"/>
                </a:solidFill>
              </a:rPr>
              <a:t>MPI/UCLA</a:t>
            </a:r>
          </a:p>
          <a:p>
            <a:r>
              <a:rPr lang="nl-NL">
                <a:solidFill>
                  <a:srgbClr val="FF6600"/>
                </a:solidFill>
              </a:rPr>
              <a:t>PALM</a:t>
            </a:r>
          </a:p>
          <a:p>
            <a:r>
              <a:rPr lang="nl-NL">
                <a:solidFill>
                  <a:srgbClr val="008000"/>
                </a:solidFill>
              </a:rPr>
              <a:t>Akira</a:t>
            </a:r>
          </a:p>
        </p:txBody>
      </p:sp>
      <p:cxnSp>
        <p:nvCxnSpPr>
          <p:cNvPr id="14" name="Rechte verbindingslijn met pijl 13"/>
          <p:cNvCxnSpPr/>
          <p:nvPr/>
        </p:nvCxnSpPr>
        <p:spPr>
          <a:xfrm rot="10800000" flipV="1">
            <a:off x="3619499" y="4941333"/>
            <a:ext cx="800102" cy="23421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kstvak 15"/>
          <p:cNvSpPr txBox="1"/>
          <p:nvPr/>
        </p:nvSpPr>
        <p:spPr>
          <a:xfrm>
            <a:off x="4547954" y="5117068"/>
            <a:ext cx="79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rgbClr val="FF6600"/>
                </a:solidFill>
              </a:rPr>
              <a:t>PALM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4547953" y="4800600"/>
            <a:ext cx="595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rgbClr val="FF0000"/>
                </a:solidFill>
              </a:rPr>
              <a:t>MPI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qtqt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025236" y="-1143000"/>
            <a:ext cx="5299364" cy="685800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49212"/>
            <a:ext cx="91440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 defTabSz="914400" eaLnBrk="0" hangingPunct="0">
              <a:defRPr/>
            </a:pPr>
            <a:r>
              <a:rPr lang="en-US" sz="2200" b="1" kern="0" dirty="0" err="1" smtClean="0">
                <a:solidFill>
                  <a:srgbClr val="0099CC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Resolved and subgrid qtot variance (mid-cloud)</a:t>
            </a:r>
          </a:p>
        </p:txBody>
      </p:sp>
      <p:sp>
        <p:nvSpPr>
          <p:cNvPr id="25" name="Tekstvak 24"/>
          <p:cNvSpPr txBox="1"/>
          <p:nvPr/>
        </p:nvSpPr>
        <p:spPr>
          <a:xfrm>
            <a:off x="5486400" y="2667000"/>
            <a:ext cx="1962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/>
              <a:t>subgrid = dashed </a:t>
            </a:r>
          </a:p>
        </p:txBody>
      </p:sp>
      <p:sp>
        <p:nvSpPr>
          <p:cNvPr id="27" name="Tekstvak 26"/>
          <p:cNvSpPr txBox="1"/>
          <p:nvPr/>
        </p:nvSpPr>
        <p:spPr>
          <a:xfrm>
            <a:off x="6324600" y="3091934"/>
            <a:ext cx="723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rgbClr val="008000"/>
                </a:solidFill>
              </a:rPr>
              <a:t>Akira</a:t>
            </a:r>
          </a:p>
        </p:txBody>
      </p:sp>
      <p:cxnSp>
        <p:nvCxnSpPr>
          <p:cNvPr id="11" name="Rechte verbindingslijn met pijl 10"/>
          <p:cNvCxnSpPr/>
          <p:nvPr/>
        </p:nvCxnSpPr>
        <p:spPr>
          <a:xfrm rot="10800000">
            <a:off x="5638800" y="3275012"/>
            <a:ext cx="533400" cy="158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met pijl 11"/>
          <p:cNvCxnSpPr/>
          <p:nvPr/>
        </p:nvCxnSpPr>
        <p:spPr>
          <a:xfrm rot="10800000">
            <a:off x="5562601" y="3810001"/>
            <a:ext cx="533400" cy="1588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met pijl 13"/>
          <p:cNvCxnSpPr/>
          <p:nvPr/>
        </p:nvCxnSpPr>
        <p:spPr>
          <a:xfrm rot="10800000">
            <a:off x="5562600" y="4026933"/>
            <a:ext cx="533402" cy="1640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kstvak 15"/>
          <p:cNvSpPr txBox="1"/>
          <p:nvPr/>
        </p:nvSpPr>
        <p:spPr>
          <a:xfrm>
            <a:off x="6248401" y="3657600"/>
            <a:ext cx="79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rgbClr val="FF6600"/>
                </a:solidFill>
              </a:rPr>
              <a:t>PALM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6248401" y="3974068"/>
            <a:ext cx="595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rgbClr val="FF0000"/>
                </a:solidFill>
              </a:rPr>
              <a:t>MPI</a:t>
            </a:r>
          </a:p>
        </p:txBody>
      </p:sp>
      <p:graphicFrame>
        <p:nvGraphicFramePr>
          <p:cNvPr id="103427" name="Object 3"/>
          <p:cNvGraphicFramePr>
            <a:graphicFrameLocks noChangeAspect="1"/>
          </p:cNvGraphicFramePr>
          <p:nvPr/>
        </p:nvGraphicFramePr>
        <p:xfrm>
          <a:off x="1922464" y="1365251"/>
          <a:ext cx="4249736" cy="474862"/>
        </p:xfrm>
        <a:graphic>
          <a:graphicData uri="http://schemas.openxmlformats.org/presentationml/2006/ole">
            <p:oleObj spid="_x0000_s103427" name="Vergelijking" r:id="rId5" imgW="2044700" imgH="2286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wv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872836" y="-762000"/>
            <a:ext cx="5299364" cy="685800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49212"/>
            <a:ext cx="91440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 defTabSz="914400" eaLnBrk="0" hangingPunct="0">
              <a:defRPr/>
            </a:pPr>
            <a:r>
              <a:rPr lang="en-US" sz="2200" b="1" kern="0" dirty="0" err="1" smtClean="0">
                <a:solidFill>
                  <a:srgbClr val="0099CC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Resolved and subgrid vw flux (mid-cloud)</a:t>
            </a:r>
          </a:p>
        </p:txBody>
      </p:sp>
      <p:sp>
        <p:nvSpPr>
          <p:cNvPr id="25" name="Tekstvak 24"/>
          <p:cNvSpPr txBox="1"/>
          <p:nvPr/>
        </p:nvSpPr>
        <p:spPr>
          <a:xfrm>
            <a:off x="5486400" y="2667000"/>
            <a:ext cx="1962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/>
              <a:t>subgrid = dashed </a:t>
            </a:r>
          </a:p>
        </p:txBody>
      </p:sp>
      <p:sp>
        <p:nvSpPr>
          <p:cNvPr id="27" name="Tekstvak 26"/>
          <p:cNvSpPr txBox="1"/>
          <p:nvPr/>
        </p:nvSpPr>
        <p:spPr>
          <a:xfrm>
            <a:off x="6172201" y="4419600"/>
            <a:ext cx="723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rgbClr val="008000"/>
                </a:solidFill>
              </a:rPr>
              <a:t>Akira </a:t>
            </a:r>
          </a:p>
        </p:txBody>
      </p:sp>
      <p:cxnSp>
        <p:nvCxnSpPr>
          <p:cNvPr id="11" name="Rechte verbindingslijn met pijl 10"/>
          <p:cNvCxnSpPr/>
          <p:nvPr/>
        </p:nvCxnSpPr>
        <p:spPr>
          <a:xfrm rot="10800000">
            <a:off x="5486401" y="4602678"/>
            <a:ext cx="533400" cy="158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met pijl 11"/>
          <p:cNvCxnSpPr/>
          <p:nvPr/>
        </p:nvCxnSpPr>
        <p:spPr>
          <a:xfrm rot="10800000">
            <a:off x="5562601" y="3810001"/>
            <a:ext cx="533400" cy="1588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met pijl 13"/>
          <p:cNvCxnSpPr/>
          <p:nvPr/>
        </p:nvCxnSpPr>
        <p:spPr>
          <a:xfrm rot="10800000">
            <a:off x="5562600" y="3177065"/>
            <a:ext cx="533402" cy="1640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kstvak 15"/>
          <p:cNvSpPr txBox="1"/>
          <p:nvPr/>
        </p:nvSpPr>
        <p:spPr>
          <a:xfrm>
            <a:off x="6248401" y="3657600"/>
            <a:ext cx="79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rgbClr val="FF6600"/>
                </a:solidFill>
              </a:rPr>
              <a:t>PALM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6248401" y="3124200"/>
            <a:ext cx="595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rgbClr val="FF0000"/>
                </a:solidFill>
              </a:rPr>
              <a:t>MPI</a:t>
            </a:r>
          </a:p>
        </p:txBody>
      </p:sp>
      <p:graphicFrame>
        <p:nvGraphicFramePr>
          <p:cNvPr id="103427" name="Object 3"/>
          <p:cNvGraphicFramePr>
            <a:graphicFrameLocks noChangeAspect="1"/>
          </p:cNvGraphicFramePr>
          <p:nvPr/>
        </p:nvGraphicFramePr>
        <p:xfrm>
          <a:off x="2093913" y="1390650"/>
          <a:ext cx="3906837" cy="422275"/>
        </p:xfrm>
        <a:graphic>
          <a:graphicData uri="http://schemas.openxmlformats.org/presentationml/2006/ole">
            <p:oleObj spid="_x0000_s104450" name="Vergelijking" r:id="rId5" imgW="1879600" imgH="203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917575" y="49212"/>
            <a:ext cx="7659688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 defTabSz="914400" eaLnBrk="0" hangingPunct="0">
              <a:defRPr/>
            </a:pPr>
            <a:r>
              <a:rPr lang="en-US" sz="2200" b="1" kern="0" dirty="0" err="1" smtClean="0">
                <a:solidFill>
                  <a:srgbClr val="0099CC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Run LES on a coarse horizontal resolution</a:t>
            </a:r>
          </a:p>
          <a:p>
            <a:pPr lvl="0" algn="ctr" defTabSz="914400" eaLnBrk="0" hangingPunct="0">
              <a:defRPr/>
            </a:pPr>
            <a:r>
              <a:rPr lang="en-US" sz="2200" b="1" kern="0" dirty="0" err="1" smtClean="0">
                <a:solidFill>
                  <a:srgbClr val="0099CC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DALES </a:t>
            </a:r>
            <a:r>
              <a:rPr lang="en-US" sz="2200" b="1" kern="0" dirty="0" err="1" smtClean="0">
                <a:solidFill>
                  <a:srgbClr val="0099CC"/>
                </a:solidFill>
                <a:latin typeface="Symbol" charset="2"/>
                <a:ea typeface="ＭＳ Ｐゴシック" pitchFamily="-97" charset="-128"/>
                <a:cs typeface="Symbol" charset="2"/>
              </a:rPr>
              <a:t>D</a:t>
            </a:r>
            <a:r>
              <a:rPr lang="en-US" sz="2200" b="1" kern="0" dirty="0" err="1" smtClean="0">
                <a:solidFill>
                  <a:srgbClr val="0099CC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x = 1600m</a:t>
            </a:r>
            <a:endParaRPr lang="nl-NL" sz="2200" b="1" kern="0" dirty="0">
              <a:solidFill>
                <a:srgbClr val="0099CC"/>
              </a:solidFill>
              <a:latin typeface="Arial"/>
              <a:ea typeface="ＭＳ Ｐゴシック" pitchFamily="-97" charset="-128"/>
              <a:cs typeface="ＭＳ Ｐゴシック" pitchFamily="-97" charset="-128"/>
            </a:endParaRPr>
          </a:p>
        </p:txBody>
      </p:sp>
      <p:pic>
        <p:nvPicPr>
          <p:cNvPr id="4" name="Afbeelding 3" descr="LWPres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012448" y="1447800"/>
            <a:ext cx="6302219" cy="3755073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917575" y="49212"/>
            <a:ext cx="7659688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 defTabSz="914400" eaLnBrk="0" hangingPunct="0">
              <a:defRPr/>
            </a:pPr>
            <a:r>
              <a:rPr lang="en-US" sz="2200" b="1" kern="0" dirty="0" err="1" smtClean="0">
                <a:solidFill>
                  <a:srgbClr val="0099CC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Run LES on a coarse horizontal resolution</a:t>
            </a:r>
          </a:p>
          <a:p>
            <a:pPr lvl="0" algn="ctr" defTabSz="914400" eaLnBrk="0" hangingPunct="0">
              <a:defRPr/>
            </a:pPr>
            <a:r>
              <a:rPr lang="en-US" sz="2200" b="1" kern="0" dirty="0" err="1" smtClean="0">
                <a:solidFill>
                  <a:srgbClr val="0099CC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DALES </a:t>
            </a:r>
            <a:r>
              <a:rPr lang="en-US" sz="2200" b="1" kern="0" dirty="0" err="1" smtClean="0">
                <a:solidFill>
                  <a:srgbClr val="0099CC"/>
                </a:solidFill>
                <a:latin typeface="Symbol" charset="2"/>
                <a:ea typeface="ＭＳ Ｐゴシック" pitchFamily="-97" charset="-128"/>
                <a:cs typeface="Symbol" charset="2"/>
              </a:rPr>
              <a:t>D</a:t>
            </a:r>
            <a:r>
              <a:rPr lang="en-US" sz="2200" b="1" kern="0" dirty="0" err="1" smtClean="0">
                <a:solidFill>
                  <a:srgbClr val="0099CC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x = 1600m</a:t>
            </a:r>
            <a:endParaRPr lang="nl-NL" sz="2200" b="1" kern="0" dirty="0">
              <a:solidFill>
                <a:srgbClr val="0099CC"/>
              </a:solidFill>
              <a:latin typeface="Arial"/>
              <a:ea typeface="ＭＳ Ｐゴシック" pitchFamily="-97" charset="-128"/>
              <a:cs typeface="ＭＳ Ｐゴシック" pitchFamily="-97" charset="-128"/>
            </a:endParaRPr>
          </a:p>
        </p:txBody>
      </p:sp>
      <p:pic>
        <p:nvPicPr>
          <p:cNvPr id="5" name="Afbeelding 4" descr="FluxResComp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67295" y="1447800"/>
            <a:ext cx="8876705" cy="472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85800" y="1295400"/>
            <a:ext cx="77724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nl-NL" sz="1800"/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917575" y="49212"/>
            <a:ext cx="7659688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 defTabSz="914400" eaLnBrk="0" hangingPunct="0">
              <a:defRPr/>
            </a:pPr>
            <a:r>
              <a:rPr lang="en-US" sz="2200" b="1" kern="0" dirty="0" err="1" smtClean="0">
                <a:solidFill>
                  <a:srgbClr val="0099CC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Conclusions</a:t>
            </a:r>
            <a:endParaRPr lang="nl-NL" sz="2200" b="1" kern="0" dirty="0">
              <a:solidFill>
                <a:srgbClr val="0099CC"/>
              </a:solidFill>
              <a:latin typeface="Arial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685801" y="1673225"/>
            <a:ext cx="8153400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Microphysics:</a:t>
            </a:r>
          </a:p>
          <a:p>
            <a:r>
              <a:rPr lang="en-US"/>
              <a:t>	Cloud break up earlier for low cloud droplet concentration</a:t>
            </a:r>
          </a:p>
          <a:p>
            <a:endParaRPr lang="en-US"/>
          </a:p>
          <a:p>
            <a:endParaRPr lang="en-US"/>
          </a:p>
          <a:p>
            <a:r>
              <a:rPr lang="en-US" b="1"/>
              <a:t>Scales:</a:t>
            </a:r>
          </a:p>
          <a:p>
            <a:r>
              <a:rPr lang="en-US"/>
              <a:t>	qualitative agreement on scale growth from LES results</a:t>
            </a:r>
          </a:p>
          <a:p>
            <a:r>
              <a:rPr lang="en-US"/>
              <a:t>	turbulent fluxes become resolved for </a:t>
            </a:r>
            <a:r>
              <a:rPr lang="en-US">
                <a:latin typeface="Symbol" charset="2"/>
                <a:cs typeface="Symbol" charset="2"/>
              </a:rPr>
              <a:t>D</a:t>
            </a:r>
            <a:r>
              <a:rPr lang="en-US"/>
              <a:t>x&lt;10 km</a:t>
            </a:r>
          </a:p>
          <a:p>
            <a:r>
              <a:rPr lang="en-US"/>
              <a:t>	</a:t>
            </a:r>
          </a:p>
          <a:p>
            <a:pPr>
              <a:lnSpc>
                <a:spcPct val="200000"/>
              </a:lnSpc>
            </a:pPr>
            <a:r>
              <a:rPr lang="en-US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85800" y="1295400"/>
            <a:ext cx="77724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nl-NL" sz="1800"/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917575" y="49212"/>
            <a:ext cx="7659688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 defTabSz="914400" eaLnBrk="0" hangingPunct="0">
              <a:defRPr/>
            </a:pPr>
            <a:r>
              <a:rPr lang="en-US" sz="2200" b="1" kern="0" dirty="0" err="1" smtClean="0">
                <a:solidFill>
                  <a:srgbClr val="0099CC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To do</a:t>
            </a:r>
            <a:endParaRPr lang="nl-NL" sz="2200" b="1" kern="0" dirty="0">
              <a:solidFill>
                <a:srgbClr val="0099CC"/>
              </a:solidFill>
              <a:latin typeface="Arial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685801" y="1673225"/>
            <a:ext cx="8153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All: provide data if figures presented here are missing your results</a:t>
            </a:r>
          </a:p>
          <a:p>
            <a:r>
              <a:rPr lang="en-US"/>
              <a:t>	</a:t>
            </a:r>
          </a:p>
          <a:p>
            <a:r>
              <a:rPr lang="en-US"/>
              <a:t>DALES: new runs with forcing</a:t>
            </a:r>
          </a:p>
          <a:p>
            <a:r>
              <a:rPr lang="en-US"/>
              <a:t>MPI: include coarse resolution LES runs</a:t>
            </a:r>
          </a:p>
          <a:p>
            <a:r>
              <a:rPr lang="en-US"/>
              <a:t>PALM: correct SST </a:t>
            </a:r>
          </a:p>
          <a:p>
            <a:r>
              <a:rPr lang="en-US"/>
              <a:t>UKMO: longer runs?</a:t>
            </a:r>
          </a:p>
          <a:p>
            <a:r>
              <a:rPr lang="en-US"/>
              <a:t>Akira: LHF , location variables at grid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917575" y="49212"/>
            <a:ext cx="7659688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 defTabSz="914400" eaLnBrk="0" hangingPunct="0">
              <a:defRPr/>
            </a:pPr>
            <a:r>
              <a:rPr lang="en-US" sz="2200" b="1" kern="0" dirty="0" err="1" smtClean="0">
                <a:solidFill>
                  <a:srgbClr val="0099CC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Constrain Case</a:t>
            </a:r>
            <a:endParaRPr lang="nl-NL" sz="2200" b="1" kern="0" dirty="0">
              <a:solidFill>
                <a:srgbClr val="0099CC"/>
              </a:solidFill>
              <a:latin typeface="Arial"/>
              <a:ea typeface="ＭＳ Ｐゴシック" pitchFamily="-97" charset="-128"/>
              <a:cs typeface="ＭＳ Ｐゴシック" pitchFamily="-97" charset="-128"/>
            </a:endParaRPr>
          </a:p>
        </p:txBody>
      </p:sp>
      <p:pic>
        <p:nvPicPr>
          <p:cNvPr id="9" name="Afbeelding 8" descr="satelliteC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403350" y="1377950"/>
            <a:ext cx="6337300" cy="4102100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936750" y="5726668"/>
            <a:ext cx="5607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i="1" smtClean="0"/>
              <a:t>January 31, 2010 12:53 UTC (Source: Met Office)</a:t>
            </a:r>
            <a:endParaRPr lang="nl-NL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85800" y="1295400"/>
            <a:ext cx="77724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nl-NL" sz="1800"/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917575" y="49212"/>
            <a:ext cx="7659688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 defTabSz="914400" eaLnBrk="0" hangingPunct="0">
              <a:defRPr/>
            </a:pPr>
            <a:r>
              <a:rPr lang="en-US" sz="2200" b="1" kern="0" dirty="0" err="1" smtClean="0">
                <a:solidFill>
                  <a:srgbClr val="0099CC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Questions</a:t>
            </a:r>
            <a:endParaRPr lang="nl-NL" sz="2200" b="1" kern="0" dirty="0">
              <a:solidFill>
                <a:srgbClr val="0099CC"/>
              </a:solidFill>
              <a:latin typeface="Arial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685801" y="1673225"/>
            <a:ext cx="8153400" cy="3370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/>
              <a:t>1. What is the effect of cloud droplet concentration and ice microphysics on the evolution of the Cold Air Outbreak?  </a:t>
            </a:r>
          </a:p>
          <a:p>
            <a:pPr>
              <a:lnSpc>
                <a:spcPct val="200000"/>
              </a:lnSpc>
            </a:pPr>
            <a:r>
              <a:rPr lang="en-US"/>
              <a:t>2. What are the dominant length scales of the turbulent transport?</a:t>
            </a:r>
          </a:p>
          <a:p>
            <a:pPr>
              <a:lnSpc>
                <a:spcPct val="200000"/>
              </a:lnSpc>
            </a:pPr>
            <a:r>
              <a:rPr lang="en-US"/>
              <a:t>3. Diagnose dependency of NWP subgrid fluxes on grid size </a:t>
            </a:r>
            <a:r>
              <a:rPr lang="en-US">
                <a:latin typeface="Symbol" charset="2"/>
                <a:cs typeface="Symbol" charset="2"/>
              </a:rPr>
              <a:t>D</a:t>
            </a:r>
            <a:r>
              <a:rPr lang="en-US"/>
              <a:t>x</a:t>
            </a:r>
          </a:p>
          <a:p>
            <a:pPr>
              <a:lnSpc>
                <a:spcPct val="200000"/>
              </a:lnSpc>
            </a:pPr>
            <a:r>
              <a:rPr lang="en-US"/>
              <a:t>4. Run LES in a NWP model (coarse horizontal resolution)</a:t>
            </a:r>
          </a:p>
          <a:p>
            <a:pPr>
              <a:lnSpc>
                <a:spcPct val="200000"/>
              </a:lnSpc>
            </a:pPr>
            <a:r>
              <a:rPr lang="en-US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85800" y="1295400"/>
            <a:ext cx="77724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nl-NL" sz="1800"/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917575" y="49212"/>
            <a:ext cx="7659688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 defTabSz="914400" eaLnBrk="0" hangingPunct="0">
              <a:defRPr/>
            </a:pPr>
            <a:r>
              <a:rPr lang="en-US" sz="2200" b="1" kern="0" dirty="0" err="1" smtClean="0">
                <a:solidFill>
                  <a:srgbClr val="0099CC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What to expect in this presentation?</a:t>
            </a:r>
            <a:endParaRPr lang="nl-NL" sz="2200" b="1" kern="0" dirty="0">
              <a:solidFill>
                <a:srgbClr val="0099CC"/>
              </a:solidFill>
              <a:latin typeface="Arial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917575" y="1673225"/>
            <a:ext cx="7007225" cy="256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/>
              <a:t>	* Why LES of a cold air outbreak?</a:t>
            </a:r>
          </a:p>
          <a:p>
            <a:pPr>
              <a:lnSpc>
                <a:spcPct val="150000"/>
              </a:lnSpc>
            </a:pPr>
            <a:r>
              <a:rPr lang="en-US"/>
              <a:t>	* Case description and LES experiments</a:t>
            </a:r>
          </a:p>
          <a:p>
            <a:pPr>
              <a:lnSpc>
                <a:spcPct val="150000"/>
              </a:lnSpc>
            </a:pPr>
            <a:r>
              <a:rPr lang="en-US"/>
              <a:t>	* Science Questions, or what do we wish to learn?</a:t>
            </a:r>
          </a:p>
          <a:p>
            <a:pPr>
              <a:lnSpc>
                <a:spcPct val="150000"/>
              </a:lnSpc>
            </a:pPr>
            <a:r>
              <a:rPr lang="en-US"/>
              <a:t>	* Mean state and fluxes during the cold air outbreak</a:t>
            </a:r>
          </a:p>
          <a:p>
            <a:pPr>
              <a:lnSpc>
                <a:spcPct val="150000"/>
              </a:lnSpc>
            </a:pPr>
            <a:r>
              <a:rPr lang="en-US"/>
              <a:t>*	 scale dependency of fluxes</a:t>
            </a:r>
          </a:p>
          <a:p>
            <a:pPr>
              <a:lnSpc>
                <a:spcPct val="150000"/>
              </a:lnSpc>
            </a:pPr>
            <a:r>
              <a:rPr lang="en-US"/>
              <a:t>	Conclusions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1069975" y="4624864"/>
            <a:ext cx="55814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	Why LES of a cold air outbreak?</a:t>
            </a:r>
          </a:p>
          <a:p>
            <a:r>
              <a:rPr lang="en-US"/>
              <a:t>	Case description and LES experiments</a:t>
            </a:r>
          </a:p>
          <a:p>
            <a:r>
              <a:rPr lang="en-US"/>
              <a:t>	Science Questions, or what do we wish to learn?</a:t>
            </a:r>
          </a:p>
          <a:p>
            <a:r>
              <a:rPr lang="en-US"/>
              <a:t>	Mean state, fluxes, scale dependency of fluxes</a:t>
            </a:r>
          </a:p>
          <a:p>
            <a:r>
              <a:rPr lang="en-US"/>
              <a:t>	Conclusions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917575" y="49212"/>
            <a:ext cx="7659688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 defTabSz="914400" eaLnBrk="0" hangingPunct="0">
              <a:defRPr/>
            </a:pPr>
            <a:r>
              <a:rPr lang="en-US" sz="2200" b="1" kern="0" dirty="0" err="1" smtClean="0">
                <a:solidFill>
                  <a:srgbClr val="0099CC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What to expect in this presentation?</a:t>
            </a:r>
            <a:endParaRPr lang="nl-NL" sz="2200" b="1" kern="0" dirty="0">
              <a:solidFill>
                <a:srgbClr val="0099CC"/>
              </a:solidFill>
              <a:latin typeface="Arial"/>
              <a:ea typeface="ＭＳ Ｐゴシック" pitchFamily="-97" charset="-128"/>
              <a:cs typeface="ＭＳ Ｐゴシック" pitchFamily="-97" charset="-128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917575" y="49212"/>
            <a:ext cx="7659688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 defTabSz="914400" eaLnBrk="0" hangingPunct="0">
              <a:defRPr/>
            </a:pPr>
            <a:r>
              <a:rPr lang="en-US" sz="2200" b="1" kern="0" dirty="0" err="1" smtClean="0">
                <a:solidFill>
                  <a:srgbClr val="0099CC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Constrain Case: Lagrangian LES experiment</a:t>
            </a:r>
            <a:endParaRPr lang="nl-NL" sz="2200" b="1" kern="0" dirty="0">
              <a:solidFill>
                <a:srgbClr val="0099CC"/>
              </a:solidFill>
              <a:latin typeface="Arial"/>
              <a:ea typeface="ＭＳ Ｐゴシック" pitchFamily="-97" charset="-128"/>
              <a:cs typeface="ＭＳ Ｐゴシック" pitchFamily="-97" charset="-128"/>
            </a:endParaRPr>
          </a:p>
        </p:txBody>
      </p:sp>
      <p:pic>
        <p:nvPicPr>
          <p:cNvPr id="12" name="Afbeelding 11" descr="synops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71600" y="1295400"/>
            <a:ext cx="6708176" cy="4519491"/>
          </a:xfrm>
          <a:prstGeom prst="rect">
            <a:avLst/>
          </a:prstGeom>
        </p:spPr>
      </p:pic>
      <p:cxnSp>
        <p:nvCxnSpPr>
          <p:cNvPr id="14" name="Rechte verbindingslijn 13"/>
          <p:cNvCxnSpPr/>
          <p:nvPr/>
        </p:nvCxnSpPr>
        <p:spPr>
          <a:xfrm>
            <a:off x="3886200" y="2819400"/>
            <a:ext cx="533400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sst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524000" y="-843056"/>
            <a:ext cx="6304107" cy="8158256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85800" y="1295400"/>
            <a:ext cx="77724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nl-NL" sz="1800"/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917575" y="49212"/>
            <a:ext cx="7659688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 defTabSz="914400" eaLnBrk="0" hangingPunct="0">
              <a:defRPr/>
            </a:pPr>
            <a:r>
              <a:rPr lang="en-US" sz="2200" b="1" kern="0" dirty="0" err="1" smtClean="0">
                <a:solidFill>
                  <a:srgbClr val="0099CC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SST </a:t>
            </a:r>
            <a:endParaRPr lang="nl-NL" sz="2200" b="1" kern="0" dirty="0">
              <a:solidFill>
                <a:srgbClr val="0099CC"/>
              </a:solidFill>
              <a:latin typeface="Arial"/>
              <a:ea typeface="ＭＳ Ｐゴシック" pitchFamily="-97" charset="-128"/>
              <a:cs typeface="ＭＳ Ｐゴシック" pitchFamily="-97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subs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600200" y="-1905000"/>
            <a:ext cx="6137564" cy="7942729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85800" y="1295400"/>
            <a:ext cx="77724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nl-NL" sz="1800"/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917575" y="49212"/>
            <a:ext cx="7659688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 defTabSz="914400" eaLnBrk="0" hangingPunct="0">
              <a:defRPr/>
            </a:pPr>
            <a:r>
              <a:rPr lang="en-US" sz="2200" b="1" kern="0" dirty="0" err="1" smtClean="0">
                <a:solidFill>
                  <a:srgbClr val="0099CC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Large-scale subsidence</a:t>
            </a:r>
            <a:endParaRPr lang="nl-NL" sz="2200" b="1" kern="0" dirty="0">
              <a:solidFill>
                <a:srgbClr val="0099CC"/>
              </a:solidFill>
              <a:latin typeface="Arial"/>
              <a:ea typeface="ＭＳ Ｐゴシック" pitchFamily="-97" charset="-128"/>
              <a:cs typeface="ＭＳ Ｐゴシック" pitchFamily="-97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85800" y="1295400"/>
            <a:ext cx="77724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nl-NL" sz="1800"/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917575" y="49212"/>
            <a:ext cx="7659688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 defTabSz="914400" eaLnBrk="0" hangingPunct="0">
              <a:defRPr/>
            </a:pPr>
            <a:r>
              <a:rPr lang="en-US" sz="2200" b="1" kern="0" dirty="0" err="1" smtClean="0">
                <a:solidFill>
                  <a:srgbClr val="0099CC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Questions</a:t>
            </a:r>
            <a:endParaRPr lang="nl-NL" sz="2200" b="1" kern="0" dirty="0">
              <a:solidFill>
                <a:srgbClr val="0099CC"/>
              </a:solidFill>
              <a:latin typeface="Arial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685801" y="1673225"/>
            <a:ext cx="8153400" cy="3370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/>
              <a:t>1. What is the effect of cloud droplet concentration and ice microphysics on the evolution of the Cold Air Outbreak?  </a:t>
            </a:r>
          </a:p>
          <a:p>
            <a:pPr>
              <a:lnSpc>
                <a:spcPct val="200000"/>
              </a:lnSpc>
            </a:pPr>
            <a:r>
              <a:rPr lang="en-US"/>
              <a:t>2. What are the dominant length scales of the turbulent transport?</a:t>
            </a:r>
          </a:p>
          <a:p>
            <a:pPr>
              <a:lnSpc>
                <a:spcPct val="200000"/>
              </a:lnSpc>
            </a:pPr>
            <a:r>
              <a:rPr lang="en-US"/>
              <a:t>3. Diagnose dependency of NWP subgrid fluxes on grid size </a:t>
            </a:r>
            <a:r>
              <a:rPr lang="en-US">
                <a:latin typeface="Symbol" charset="2"/>
                <a:cs typeface="Symbol" charset="2"/>
              </a:rPr>
              <a:t>D</a:t>
            </a:r>
            <a:r>
              <a:rPr lang="en-US"/>
              <a:t>x</a:t>
            </a:r>
          </a:p>
          <a:p>
            <a:pPr>
              <a:lnSpc>
                <a:spcPct val="200000"/>
              </a:lnSpc>
            </a:pPr>
            <a:r>
              <a:rPr lang="en-US"/>
              <a:t>4. Run LES in a NWP model (coarse horizontal resolution)</a:t>
            </a:r>
          </a:p>
          <a:p>
            <a:pPr>
              <a:lnSpc>
                <a:spcPct val="200000"/>
              </a:lnSpc>
            </a:pPr>
            <a:r>
              <a:rPr lang="en-US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0" y="2054423"/>
            <a:ext cx="1013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>
                <a:solidFill>
                  <a:srgbClr val="FF0000"/>
                </a:solidFill>
              </a:rPr>
              <a:t>Reference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0" y="2457450"/>
            <a:ext cx="14522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>
                <a:solidFill>
                  <a:srgbClr val="FF0000"/>
                </a:solidFill>
              </a:rPr>
              <a:t>Low droplet con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0" y="2895600"/>
            <a:ext cx="912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>
                <a:solidFill>
                  <a:srgbClr val="FF0000"/>
                </a:solidFill>
              </a:rPr>
              <a:t>Ice micro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0" y="3352800"/>
            <a:ext cx="863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>
                <a:solidFill>
                  <a:srgbClr val="FF0000"/>
                </a:solidFill>
              </a:rPr>
              <a:t>High-res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0" y="4114800"/>
            <a:ext cx="12299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>
                <a:solidFill>
                  <a:srgbClr val="FF0000"/>
                </a:solidFill>
              </a:rPr>
              <a:t>"NWP" mode</a:t>
            </a: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093" y="1340446"/>
            <a:ext cx="7697707" cy="3182987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917575" y="49212"/>
            <a:ext cx="7659688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 defTabSz="914400" eaLnBrk="0" hangingPunct="0">
              <a:defRPr/>
            </a:pPr>
            <a:r>
              <a:rPr lang="en-US" sz="2200" b="1" kern="0" dirty="0" err="1" smtClean="0">
                <a:solidFill>
                  <a:srgbClr val="0099CC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Summary of LES experiments</a:t>
            </a:r>
            <a:endParaRPr lang="nl-NL" sz="2200" b="1" kern="0" dirty="0">
              <a:solidFill>
                <a:srgbClr val="0099CC"/>
              </a:solidFill>
              <a:latin typeface="Arial"/>
              <a:ea typeface="ＭＳ Ｐゴシック" pitchFamily="-97" charset="-128"/>
              <a:cs typeface="ＭＳ Ｐゴシック" pitchFamily="-97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108BD9"/>
      </a:lt2>
      <a:accent1>
        <a:srgbClr val="ADC610"/>
      </a:accent1>
      <a:accent2>
        <a:srgbClr val="002B60"/>
      </a:accent2>
      <a:accent3>
        <a:srgbClr val="FFFFFF"/>
      </a:accent3>
      <a:accent4>
        <a:srgbClr val="000000"/>
      </a:accent4>
      <a:accent5>
        <a:srgbClr val="D3DFAA"/>
      </a:accent5>
      <a:accent6>
        <a:srgbClr val="002656"/>
      </a:accent6>
      <a:hlink>
        <a:srgbClr val="A10058"/>
      </a:hlink>
      <a:folHlink>
        <a:srgbClr val="66BCAA"/>
      </a:folHlink>
    </a:clrScheme>
    <a:fontScheme name="Default Design">
      <a:majorFont>
        <a:latin typeface="Bookman Old Style"/>
        <a:ea typeface=""/>
        <a:cs typeface=""/>
      </a:majorFont>
      <a:minorFont>
        <a:latin typeface="Tahom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108BD9"/>
        </a:lt2>
        <a:accent1>
          <a:srgbClr val="C1C700"/>
        </a:accent1>
        <a:accent2>
          <a:srgbClr val="003B74"/>
        </a:accent2>
        <a:accent3>
          <a:srgbClr val="FFFFFF"/>
        </a:accent3>
        <a:accent4>
          <a:srgbClr val="000000"/>
        </a:accent4>
        <a:accent5>
          <a:srgbClr val="DDE0AA"/>
        </a:accent5>
        <a:accent6>
          <a:srgbClr val="003568"/>
        </a:accent6>
        <a:hlink>
          <a:srgbClr val="C2006E"/>
        </a:hlink>
        <a:folHlink>
          <a:srgbClr val="7FC6B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6233</TotalTime>
  <Words>1121</Words>
  <Application>Microsoft Macintosh PowerPoint</Application>
  <PresentationFormat>Diavoorstelling (4:3)</PresentationFormat>
  <Paragraphs>204</Paragraphs>
  <Slides>42</Slides>
  <Notes>22</Notes>
  <HiddenSlides>0</HiddenSlides>
  <MMClips>0</MMClips>
  <ScaleCrop>false</ScaleCrop>
  <HeadingPairs>
    <vt:vector size="6" baseType="variant">
      <vt:variant>
        <vt:lpstr>Ontwerpsjabloon</vt:lpstr>
      </vt:variant>
      <vt:variant>
        <vt:i4>3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42</vt:i4>
      </vt:variant>
    </vt:vector>
  </HeadingPairs>
  <TitlesOfParts>
    <vt:vector size="46" baseType="lpstr">
      <vt:lpstr>2_Default Design</vt:lpstr>
      <vt:lpstr>Office-thema</vt:lpstr>
      <vt:lpstr>1_Office-thema</vt:lpstr>
      <vt:lpstr>Microsoft Vergelijking</vt:lpstr>
      <vt:lpstr>Dia 1</vt:lpstr>
      <vt:lpstr>Dia 2</vt:lpstr>
      <vt:lpstr>Dia 3</vt:lpstr>
      <vt:lpstr>Dia 4</vt:lpstr>
      <vt:lpstr>Dia 5</vt:lpstr>
      <vt:lpstr>Dia 6</vt:lpstr>
      <vt:lpstr>Dia 7</vt:lpstr>
      <vt:lpstr>Dia 8</vt:lpstr>
      <vt:lpstr>Dia 9</vt:lpstr>
      <vt:lpstr>Dia 10</vt:lpstr>
      <vt:lpstr>Dia 11</vt:lpstr>
      <vt:lpstr>Dia 12</vt:lpstr>
      <vt:lpstr>Dia 13</vt:lpstr>
      <vt:lpstr>Dia 14</vt:lpstr>
      <vt:lpstr>Dia 15</vt:lpstr>
      <vt:lpstr>Dia 16</vt:lpstr>
      <vt:lpstr>Dia 17</vt:lpstr>
      <vt:lpstr>Dia 18</vt:lpstr>
      <vt:lpstr>Dia 19</vt:lpstr>
      <vt:lpstr>Dia 20</vt:lpstr>
      <vt:lpstr>Dia 21</vt:lpstr>
      <vt:lpstr>Dia 22</vt:lpstr>
      <vt:lpstr>Dia 23</vt:lpstr>
      <vt:lpstr>Dia 24</vt:lpstr>
      <vt:lpstr>Dia 25</vt:lpstr>
      <vt:lpstr>Dia 26</vt:lpstr>
      <vt:lpstr>Dia 27</vt:lpstr>
      <vt:lpstr>Dia 28</vt:lpstr>
      <vt:lpstr>Dia 29</vt:lpstr>
      <vt:lpstr>Dia 30</vt:lpstr>
      <vt:lpstr>Dia 31</vt:lpstr>
      <vt:lpstr>Dia 32</vt:lpstr>
      <vt:lpstr>Dia 33</vt:lpstr>
      <vt:lpstr>Dia 34</vt:lpstr>
      <vt:lpstr>Dia 35</vt:lpstr>
      <vt:lpstr>Dia 36</vt:lpstr>
      <vt:lpstr>Dia 37</vt:lpstr>
      <vt:lpstr>Dia 38</vt:lpstr>
      <vt:lpstr>Dia 39</vt:lpstr>
      <vt:lpstr>Dia 40</vt:lpstr>
      <vt:lpstr>Dia 41</vt:lpstr>
      <vt:lpstr>Dia 42</vt:lpstr>
    </vt:vector>
  </TitlesOfParts>
  <Company>TU Delft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Stephan de Roode</dc:creator>
  <cp:lastModifiedBy>Stephan de Roode</cp:lastModifiedBy>
  <cp:revision>178</cp:revision>
  <dcterms:created xsi:type="dcterms:W3CDTF">2014-11-30T22:37:58Z</dcterms:created>
  <dcterms:modified xsi:type="dcterms:W3CDTF">2014-11-30T23:46:51Z</dcterms:modified>
</cp:coreProperties>
</file>