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8.xml" ContentType="application/vnd.openxmlformats-officedocument.presentationml.slideLayout+xml"/>
  <Override PartName="/ppt/theme/theme8.xml" ContentType="application/vnd.openxmlformats-officedocument.them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5.xml" ContentType="application/vnd.openxmlformats-officedocument.presentationml.slideLayout+xml"/>
  <Default Extension="wmf" ContentType="image/x-wmf"/>
  <Override PartName="/ppt/notesSlides/notesSlide13.xml" ContentType="application/vnd.openxmlformats-officedocument.presentationml.notesSlide+xml"/>
  <Override PartName="/ppt/slideLayouts/slideLayout6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3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6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6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4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10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6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1.xml" ContentType="application/vnd.openxmlformats-officedocument.presentationml.slideLayout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43" r:id="rId1"/>
    <p:sldMasterId id="2147483755" r:id="rId2"/>
    <p:sldMasterId id="2147483782" r:id="rId3"/>
    <p:sldMasterId id="2147484187" r:id="rId4"/>
    <p:sldMasterId id="2147484237" r:id="rId5"/>
    <p:sldMasterId id="2147484249" r:id="rId6"/>
    <p:sldMasterId id="2147484263" r:id="rId7"/>
  </p:sldMasterIdLst>
  <p:notesMasterIdLst>
    <p:notesMasterId r:id="rId38"/>
  </p:notesMasterIdLst>
  <p:sldIdLst>
    <p:sldId id="301" r:id="rId8"/>
    <p:sldId id="317" r:id="rId9"/>
    <p:sldId id="346" r:id="rId10"/>
    <p:sldId id="318" r:id="rId11"/>
    <p:sldId id="320" r:id="rId12"/>
    <p:sldId id="321" r:id="rId13"/>
    <p:sldId id="316" r:id="rId14"/>
    <p:sldId id="293" r:id="rId15"/>
    <p:sldId id="322" r:id="rId16"/>
    <p:sldId id="323" r:id="rId17"/>
    <p:sldId id="325" r:id="rId18"/>
    <p:sldId id="324" r:id="rId19"/>
    <p:sldId id="326" r:id="rId20"/>
    <p:sldId id="265" r:id="rId21"/>
    <p:sldId id="292" r:id="rId22"/>
    <p:sldId id="343" r:id="rId23"/>
    <p:sldId id="345" r:id="rId24"/>
    <p:sldId id="328" r:id="rId25"/>
    <p:sldId id="294" r:id="rId26"/>
    <p:sldId id="329" r:id="rId27"/>
    <p:sldId id="332" r:id="rId28"/>
    <p:sldId id="334" r:id="rId29"/>
    <p:sldId id="335" r:id="rId30"/>
    <p:sldId id="336" r:id="rId31"/>
    <p:sldId id="337" r:id="rId32"/>
    <p:sldId id="339" r:id="rId33"/>
    <p:sldId id="340" r:id="rId34"/>
    <p:sldId id="295" r:id="rId35"/>
    <p:sldId id="341" r:id="rId36"/>
    <p:sldId id="273" r:id="rId37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3A4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79FA96-0650-954A-83DC-1CECBD5E81E0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BC007F-B86F-8244-B235-2CBFE5792A7F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C007F-B86F-8244-B235-2CBFE5792A7F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C007F-B86F-8244-B235-2CBFE5792A7F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C007F-B86F-8244-B235-2CBFE5792A7F}" type="slidenum">
              <a:rPr lang="nl-NL" smtClean="0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26387C-0EE1-E342-8DEB-73D86C1144F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B78BCE-407F-914F-80F2-3B89787A6D95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6B469-FAEA-AC4F-816F-53DBF4918116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320032-B9E5-D94F-9FBC-58DE5DCC76BE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69BDE-43EC-FA42-B19B-42F464A0B579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CB5592-B11A-484D-A36A-1E2ED0E6A925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536AF-0982-7C44-8BAC-6B74434E6290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t="-2585"/>
          <a:stretch>
            <a:fillRect/>
          </a:stretch>
        </p:blipFill>
        <p:spPr bwMode="auto">
          <a:xfrm>
            <a:off x="6597650" y="5867400"/>
            <a:ext cx="20653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ltGray">
          <a:xfrm>
            <a:off x="0" y="5599113"/>
            <a:ext cx="9144000" cy="287337"/>
          </a:xfrm>
          <a:prstGeom prst="rect">
            <a:avLst/>
          </a:prstGeom>
          <a:solidFill>
            <a:srgbClr val="0099CC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>
              <a:solidFill>
                <a:srgbClr val="808080"/>
              </a:solidFill>
              <a:latin typeface="Times" pitchFamily="-1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838200" y="6172200"/>
            <a:ext cx="267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7CA8"/>
                </a:solidFill>
              </a:rPr>
              <a:t>Environmental Physics</a:t>
            </a:r>
            <a:endParaRPr lang="nl-NL" sz="2000">
              <a:solidFill>
                <a:srgbClr val="007CA8"/>
              </a:solidFill>
            </a:endParaRP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381000"/>
            <a:ext cx="7734300" cy="685800"/>
          </a:xfrm>
        </p:spPr>
        <p:txBody>
          <a:bodyPr tIns="0" b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0" y="1143000"/>
            <a:ext cx="7734300" cy="609600"/>
          </a:xfrm>
        </p:spPr>
        <p:txBody>
          <a:bodyPr tIns="0" bIns="0"/>
          <a:lstStyle>
            <a:lvl1pPr marL="0" indent="0">
              <a:buFontTx/>
              <a:buNone/>
              <a:defRPr sz="1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6213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3444E00-AFD7-6749-A05C-1121BD3F35D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0982D0B-8A3F-B54F-9C02-B1A9756A6C9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115FF7-8A13-3440-828D-056C24D89CE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C5651EC-0B0B-034F-A3C8-8EAD9D3855A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BD95423-83C3-B14C-918B-C230B0B95F7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C964BE8-A9E1-8A4C-B80E-39BD18A33C5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95B2C12-9BB5-2947-B597-E36A1A8D45E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1D387F-14DE-F04B-B40E-D96136C29EAC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D5115-1CFE-3E48-B785-3F58A70FF61A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FEBF918-D8BE-0949-B34B-39CEFF446C6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DFBF154-2684-6942-B435-702407BC78A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1DD8D-AC70-C742-AA77-542ABEE3BA3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91300" y="358775"/>
            <a:ext cx="1943100" cy="524827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62000" y="358775"/>
            <a:ext cx="5676900" cy="524827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F051908-23C9-A04A-BE4E-4A97CA2F492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466725" y="2057400"/>
            <a:ext cx="7467600" cy="1981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 userDrawn="1"/>
        </p:nvSpPr>
        <p:spPr bwMode="white">
          <a:xfrm>
            <a:off x="685800" y="3641725"/>
            <a:ext cx="2438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fld id="{F3801D4B-F282-0D46-8FA9-ECC93ECBA0FC}" type="datetime1">
              <a:rPr lang="nl-NL" sz="1600">
                <a:latin typeface="Tahoma" pitchFamily="32" charset="0"/>
              </a:rPr>
              <a:pPr>
                <a:spcBef>
                  <a:spcPct val="50000"/>
                </a:spcBef>
                <a:defRPr/>
              </a:pPr>
              <a:t>04-04-2013</a:t>
            </a:fld>
            <a:endParaRPr lang="nl-NL" sz="1600">
              <a:latin typeface="Tahoma" pitchFamily="32" charset="0"/>
            </a:endParaRPr>
          </a:p>
        </p:txBody>
      </p:sp>
      <p:pic>
        <p:nvPicPr>
          <p:cNvPr id="10" name="Picture 29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0"/>
          <p:cNvSpPr txBox="1">
            <a:spLocks noChangeArrowheads="1"/>
          </p:cNvSpPr>
          <p:nvPr userDrawn="1"/>
        </p:nvSpPr>
        <p:spPr bwMode="white">
          <a:xfrm>
            <a:off x="1498600" y="6572250"/>
            <a:ext cx="2971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800">
                <a:latin typeface="Tahoma" pitchFamily="32" charset="0"/>
              </a:rPr>
              <a:t>Challenge the future</a:t>
            </a:r>
            <a:endParaRPr lang="nl-NL">
              <a:latin typeface="Tahoma" pitchFamily="32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 userDrawn="1"/>
        </p:nvSpPr>
        <p:spPr bwMode="auto">
          <a:xfrm>
            <a:off x="1498600" y="6292850"/>
            <a:ext cx="990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nl-NL" sz="500">
                <a:latin typeface="Tahoma" pitchFamily="32" charset="0"/>
              </a:rPr>
              <a:t>Delft</a:t>
            </a:r>
          </a:p>
          <a:p>
            <a:pPr>
              <a:lnSpc>
                <a:spcPct val="90000"/>
              </a:lnSpc>
              <a:defRPr/>
            </a:pPr>
            <a:r>
              <a:rPr lang="nl-NL" sz="500">
                <a:latin typeface="Tahoma" pitchFamily="32" charset="0"/>
              </a:rPr>
              <a:t>University of</a:t>
            </a:r>
          </a:p>
          <a:p>
            <a:pPr>
              <a:lnSpc>
                <a:spcPct val="90000"/>
              </a:lnSpc>
              <a:defRPr/>
            </a:pPr>
            <a:r>
              <a:rPr lang="nl-NL" sz="500">
                <a:latin typeface="Tahoma" pitchFamily="32" charset="0"/>
              </a:rPr>
              <a:t>Technology</a:t>
            </a:r>
            <a:endParaRPr lang="nl-NL">
              <a:latin typeface="Tahoma" pitchFamily="32" charset="0"/>
            </a:endParaRPr>
          </a:p>
        </p:txBody>
      </p:sp>
      <p:sp>
        <p:nvSpPr>
          <p:cNvPr id="271372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85804" y="2286000"/>
            <a:ext cx="6931025" cy="457200"/>
          </a:xfrm>
        </p:spPr>
        <p:txBody>
          <a:bodyPr anchor="t"/>
          <a:lstStyle>
            <a:lvl1pPr marL="0" indent="0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271393" name="Rectangle 33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685804" y="2743200"/>
            <a:ext cx="6931025" cy="381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Bookman Old Style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2286000"/>
            <a:ext cx="3748087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26004" y="2286000"/>
            <a:ext cx="3748088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38422-A8AE-4B47-957D-4EAF7F150AFF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8146C-4870-044D-B7F7-45B3867773D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62742" y="457200"/>
            <a:ext cx="1914525" cy="4876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9" y="457200"/>
            <a:ext cx="5592763" cy="48768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8" y="457200"/>
            <a:ext cx="7659688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925517" y="2286000"/>
            <a:ext cx="7648575" cy="3048000"/>
          </a:xfrm>
        </p:spPr>
        <p:txBody>
          <a:bodyPr/>
          <a:lstStyle/>
          <a:p>
            <a:pPr lvl="0"/>
            <a:endParaRPr lang="nl-NL" noProof="0" smtClea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7AC5D4-1143-1544-9300-4D9F004033E8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9B9E9-F85D-2F45-B2AA-E4DD9C55D9E3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53978D-FAEF-BF4A-9EFF-4247F332DE6B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C9C80-10A3-7440-B3FA-2C14A8B18F09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BB0DB1-C0F0-F941-9D4E-E23F9791A697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1B9C7-BDB0-1047-8F87-3F23EE8313A5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31FE19-786F-CF4E-9C98-4F3600CBF586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159-FAF7-7141-A80F-A4ECE1DB4668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D871D7-7B4B-FA4D-9F6D-4AF69DEDC35A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5D3D3-C0AD-B340-9211-1BE3B78671EC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6D7253-DD3F-D242-9369-5502C2393268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F5F86-EA31-DA48-9A3D-140C4DC93B9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509217-4DA6-3744-AB3A-6C06094A9BBA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C0A09-8F70-DA4F-A718-F321AB825EAE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6821AC-25FE-0540-859C-C22622579CAD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6AC51-86BE-AF4E-B06B-DBB3BA2D3AD0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582DE5-3A96-4D4B-AE05-26B72AB9FB0C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81DB3-D661-8341-B6A6-5F45063D1ED9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9C9A07-BA92-5049-9C13-E3485B115C89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B4B79-46C5-4F4B-B5D3-349B982F8018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2C2121-08E7-3F4C-82C8-CEE03CC367A4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9F4F6-2AAE-BF4F-ABEE-115825F14A9E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3D2030-11A0-6045-BE34-91FA46F05CB6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759CA-F87B-084B-A0D0-F28A081DF1F4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F7AE2-D9AE-F44B-9380-1B6B5B792BA7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F1014-9ABF-A74D-A230-63A10842B45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B247-20A4-504A-9777-037B27CFB9BA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523D-F4A6-434A-881E-382072C8DD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BCAA-6134-E747-ABB7-02BE9408A600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4CA66-D516-1D41-936F-CC857543A6C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CABD77-B6B3-4446-B6EF-6C6DAFA7E7D7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8B321-DE77-C24E-AD10-D226B440229C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3ED9C-06DC-E342-8AD3-4843AD37AEB2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F39E-8480-004C-AFC5-FAC48D046CF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FFA8B-F759-D44C-AE43-3450034CE3BA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5BC8-13A8-8246-A98D-117D131CC95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0C4E2-79EE-2A4D-A8E6-11FED5F63C62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C407-50B7-4247-9618-BE9C764F6E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E29AC-C71A-D64F-AD5B-D2B7F66A282C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FD88-A9FC-E847-ADDE-839DD2608C9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0DE46-4DCB-BE43-813E-6F9C93883C47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CEF66-AE73-EF40-8FC6-4324AAAF511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E80B-7994-0146-B1AA-6BE6BE8BBA27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2DF5-F524-5842-9102-E197809DD20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69BC-C6A3-EB45-A27B-9CE7190776E9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4C43B-E390-0E4D-9897-3EB7705EBB5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95108-5364-D644-9C39-036BB2C5E89B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4624D-8297-E247-9749-D09C599AECA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75600"/>
            <a:ext cx="7160400" cy="10668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5513" y="1828800"/>
            <a:ext cx="7146949" cy="3506400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B3C397-5F7C-D645-9234-129A59F27A7F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61B13-2410-BE46-A47E-F7D6DC6E9B2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925513" y="2286000"/>
            <a:ext cx="7648575" cy="3048000"/>
          </a:xfrm>
        </p:spPr>
        <p:txBody>
          <a:bodyPr/>
          <a:lstStyle/>
          <a:p>
            <a:pPr lvl="0"/>
            <a:endParaRPr lang="nl-NL" noProof="0" smtClean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2286000"/>
            <a:ext cx="3748087" cy="30480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826000" y="2286000"/>
            <a:ext cx="3748088" cy="1447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826000" y="3886200"/>
            <a:ext cx="3748088" cy="1447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917575" y="457200"/>
            <a:ext cx="7659688" cy="4876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30E9EE-86B8-FE40-B548-92BE0B6019F1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7C0AA-055F-BA47-8EDB-85FD23130463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437BB6-0671-0D4C-BE3C-CC80C27B6C9C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14D2C-19CE-3540-B307-6809C421C8CA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02AFF3-59FC-A242-9A38-5268D3C61F54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3D169-6E73-1248-AC27-6DCA61629010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theme" Target="../theme/theme7.xml"/><Relationship Id="rId10" Type="http://schemas.openxmlformats.org/officeDocument/2006/relationships/image" Target="../media/image1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fld id="{432BC441-0F05-014D-8377-1D39016C8662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fld id="{850C2F36-8214-4740-B700-403639E2E545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Tahoma" pitchFamily="-1" charset="0"/>
            </a:endParaRPr>
          </a:p>
        </p:txBody>
      </p:sp>
      <p:sp>
        <p:nvSpPr>
          <p:cNvPr id="3789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659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3789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2286000"/>
            <a:ext cx="76485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Tahoma" pitchFamily="-1" charset="0"/>
            </a:endParaRPr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7895" name="Picture 21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58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0364" name="Rectangle 28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Tahoma" pitchFamily="-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2pPr>
      <a:lvl3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3pPr>
      <a:lvl4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4pPr>
      <a:lvl5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32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576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 sz="2800">
          <a:solidFill>
            <a:schemeClr val="tx1"/>
          </a:solidFill>
          <a:latin typeface="+mn-lt"/>
          <a:ea typeface="ＭＳ Ｐゴシック" pitchFamily="32" charset="-128"/>
        </a:defRPr>
      </a:lvl2pPr>
      <a:lvl3pPr marL="957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 sz="2400">
          <a:solidFill>
            <a:schemeClr val="tx1"/>
          </a:solidFill>
          <a:latin typeface="+mn-lt"/>
          <a:ea typeface="ＭＳ Ｐゴシック" pitchFamily="32" charset="-128"/>
        </a:defRPr>
      </a:lvl3pPr>
      <a:lvl4pPr marL="1338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 sz="2000">
          <a:solidFill>
            <a:schemeClr val="tx1"/>
          </a:solidFill>
          <a:latin typeface="+mn-lt"/>
          <a:ea typeface="ＭＳ Ｐゴシック" pitchFamily="32" charset="-128"/>
        </a:defRPr>
      </a:lvl4pPr>
      <a:lvl5pPr marL="1719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32" charset="-128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13"/>
          <a:srcRect t="1677" b="23398"/>
          <a:stretch>
            <a:fillRect/>
          </a:stretch>
        </p:blipFill>
        <p:spPr bwMode="auto">
          <a:xfrm>
            <a:off x="6705600" y="6178550"/>
            <a:ext cx="1936750" cy="679450"/>
          </a:xfrm>
          <a:prstGeom prst="rect">
            <a:avLst/>
          </a:prstGeom>
          <a:noFill/>
          <a:ln w="127">
            <a:noFill/>
            <a:miter lim="800000"/>
            <a:headEnd/>
            <a:tailEnd/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ltGray">
          <a:xfrm>
            <a:off x="0" y="5815013"/>
            <a:ext cx="9144000" cy="287337"/>
          </a:xfrm>
          <a:prstGeom prst="rect">
            <a:avLst/>
          </a:prstGeom>
          <a:solidFill>
            <a:srgbClr val="0099CC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>
              <a:solidFill>
                <a:srgbClr val="808080"/>
              </a:solidFill>
              <a:latin typeface="Times" pitchFamily="-1" charset="0"/>
            </a:endParaRP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587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4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pitchFamily="-97" charset="0"/>
          <a:ea typeface="Arial" pitchFamily="-97" charset="0"/>
          <a:cs typeface="Arial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itchFamily="-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itchFamily="-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itchFamily="-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itchFamily="-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-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97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97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97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97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1259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659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2595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2286000"/>
            <a:ext cx="76485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pic>
        <p:nvPicPr>
          <p:cNvPr id="125960" name="Picture 21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58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270364" name="Rectangle 28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hf hdr="0" ftr="0" dt="0"/>
  <p:txStyles>
    <p:titleStyle>
      <a:lvl1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2pPr>
      <a:lvl3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3pPr>
      <a:lvl4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4pPr>
      <a:lvl5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32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576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pitchFamily="32" charset="-128"/>
        </a:defRPr>
      </a:lvl2pPr>
      <a:lvl3pPr marL="957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32" charset="-128"/>
        </a:defRPr>
      </a:lvl3pPr>
      <a:lvl4pPr marL="1338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32" charset="-128"/>
        </a:defRPr>
      </a:lvl4pPr>
      <a:lvl5pPr marL="1719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32" charset="-128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fld id="{C36F045A-877E-A049-8BBA-E4B53B5922C1}" type="datetime1">
              <a:rPr lang="nl-NL"/>
              <a:pPr/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fld id="{2EB21885-326E-6C48-A780-40188F2E96A5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93422D2-5E8B-E94B-8F74-52754ACC1A80}" type="datetime1">
              <a:rPr lang="nl-NL"/>
              <a:pPr>
                <a:defRPr/>
              </a:pPr>
              <a:t>04-04-2013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DE8EE3F-F5B7-4548-B544-DA08E9BC739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rgbClr val="CC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</a:endParaRPr>
          </a:p>
        </p:txBody>
      </p:sp>
      <p:sp>
        <p:nvSpPr>
          <p:cNvPr id="778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659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778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2286000"/>
            <a:ext cx="76485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</a:endParaRPr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</a:endParaRPr>
          </a:p>
        </p:txBody>
      </p:sp>
      <p:pic>
        <p:nvPicPr>
          <p:cNvPr id="77832" name="Picture 21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58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</a:endParaRPr>
          </a:p>
        </p:txBody>
      </p:sp>
      <p:sp>
        <p:nvSpPr>
          <p:cNvPr id="270364" name="Rectangle 28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</a:endParaRPr>
          </a:p>
        </p:txBody>
      </p:sp>
      <p:pic>
        <p:nvPicPr>
          <p:cNvPr id="77836" name="Picture 12" descr="knmi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382000" y="6118225"/>
            <a:ext cx="6223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</p:sldLayoutIdLst>
  <p:hf sldNum="0"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pitchFamily="-1" charset="-128"/>
          <a:cs typeface="ＭＳ Ｐゴシック" pitchFamily="-1" charset="-128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pitchFamily="-1" charset="-128"/>
          <a:cs typeface="ＭＳ Ｐゴシック" pitchFamily="-1" charset="-128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pitchFamily="-1" charset="-128"/>
          <a:cs typeface="ＭＳ Ｐゴシック" pitchFamily="-1" charset="-128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pitchFamily="-1" charset="-128"/>
          <a:cs typeface="ＭＳ Ｐゴシック" pitchFamily="-1" charset="-128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>
          <a:solidFill>
            <a:schemeClr val="tx1"/>
          </a:solidFill>
          <a:latin typeface="+mn-lt"/>
          <a:ea typeface="ＭＳ Ｐゴシック" charset="-128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-1" charset="0"/>
        <a:buChar char="•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152400"/>
            <a:ext cx="7659688" cy="1066800"/>
          </a:xfrm>
        </p:spPr>
        <p:txBody>
          <a:bodyPr/>
          <a:lstStyle/>
          <a:p>
            <a:pPr marL="0" indent="0"/>
            <a:r>
              <a:rPr lang="en-US" sz="2400" b="1" dirty="0" smtClean="0">
                <a:latin typeface="Arial"/>
              </a:rPr>
              <a:t>Low clouds in the atmosphere:</a:t>
            </a:r>
            <a:br>
              <a:rPr lang="en-US" sz="2400" b="1" dirty="0" smtClean="0">
                <a:latin typeface="Arial"/>
              </a:rPr>
            </a:br>
            <a:r>
              <a:rPr lang="en-US" sz="2400" b="1" dirty="0" smtClean="0">
                <a:latin typeface="Arial"/>
              </a:rPr>
              <a:t>Never a dull moment</a:t>
            </a:r>
            <a:endParaRPr lang="nl-NL" sz="2400" b="1" dirty="0">
              <a:latin typeface="Arial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917575" y="4852561"/>
            <a:ext cx="76596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b="1" dirty="0" smtClean="0">
                <a:latin typeface="Arial"/>
              </a:rPr>
              <a:t>Stephan de </a:t>
            </a:r>
            <a:r>
              <a:rPr lang="nl-NL" b="1" dirty="0" err="1" smtClean="0">
                <a:latin typeface="Arial"/>
              </a:rPr>
              <a:t>Roode</a:t>
            </a:r>
            <a:r>
              <a:rPr lang="nl-NL" b="1" dirty="0" smtClean="0">
                <a:latin typeface="Arial"/>
              </a:rPr>
              <a:t> (GRS)</a:t>
            </a:r>
          </a:p>
          <a:p>
            <a:pPr algn="ctr">
              <a:lnSpc>
                <a:spcPct val="150000"/>
              </a:lnSpc>
            </a:pPr>
            <a:endParaRPr lang="nl-NL" b="1" i="1" dirty="0">
              <a:latin typeface="Arial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37131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600200" y="1600200"/>
            <a:ext cx="178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stratocumulus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172200" y="1676400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cumulus</a:t>
            </a:r>
          </a:p>
        </p:txBody>
      </p:sp>
      <p:pic>
        <p:nvPicPr>
          <p:cNvPr id="19" name="Afbeelding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057400"/>
            <a:ext cx="41259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8925"/>
            <a:ext cx="83820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Stratocumulus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frequently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present in the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Arctic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area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(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but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we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can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hardly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observe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them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from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satellite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  <a:b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</a:br>
            <a:endParaRPr lang="nl-NL" sz="18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7" name="Picture 3" descr="170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295401"/>
            <a:ext cx="26400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6" descr="may7vis.EPS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4288" y="696913"/>
            <a:ext cx="35560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vak 18"/>
          <p:cNvSpPr txBox="1"/>
          <p:nvPr/>
        </p:nvSpPr>
        <p:spPr>
          <a:xfrm>
            <a:off x="762000" y="5105400"/>
            <a:ext cx="6582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 err="1" smtClean="0"/>
              <a:t>Infrared</a:t>
            </a:r>
            <a:r>
              <a:rPr lang="nl-NL" sz="1600" dirty="0" smtClean="0"/>
              <a:t>: </a:t>
            </a:r>
            <a:r>
              <a:rPr lang="nl-NL" sz="1600" dirty="0" err="1" smtClean="0"/>
              <a:t>very</a:t>
            </a:r>
            <a:r>
              <a:rPr lang="nl-NL" sz="1600" dirty="0" smtClean="0"/>
              <a:t> low </a:t>
            </a:r>
            <a:r>
              <a:rPr lang="nl-NL" sz="1600" dirty="0" err="1" smtClean="0"/>
              <a:t>thermal</a:t>
            </a:r>
            <a:r>
              <a:rPr lang="nl-NL" sz="1600" dirty="0" smtClean="0"/>
              <a:t> contrast </a:t>
            </a:r>
            <a:r>
              <a:rPr lang="nl-NL" sz="1600" dirty="0" err="1" smtClean="0"/>
              <a:t>between</a:t>
            </a:r>
            <a:r>
              <a:rPr lang="nl-NL" sz="1600" dirty="0" smtClean="0"/>
              <a:t> </a:t>
            </a:r>
            <a:r>
              <a:rPr lang="nl-NL" sz="1600" dirty="0" err="1" smtClean="0"/>
              <a:t>ice</a:t>
            </a:r>
            <a:r>
              <a:rPr lang="nl-NL" sz="1600" dirty="0" smtClean="0"/>
              <a:t> </a:t>
            </a:r>
            <a:r>
              <a:rPr lang="nl-NL" sz="1600" dirty="0" err="1" smtClean="0"/>
              <a:t>surface</a:t>
            </a:r>
            <a:r>
              <a:rPr lang="nl-NL" sz="1600" dirty="0" smtClean="0"/>
              <a:t> and low </a:t>
            </a:r>
            <a:r>
              <a:rPr lang="nl-NL" sz="1600" dirty="0" err="1" smtClean="0"/>
              <a:t>clouds</a:t>
            </a:r>
            <a:endParaRPr lang="nl-NL" sz="1600" dirty="0" smtClean="0"/>
          </a:p>
          <a:p>
            <a:endParaRPr lang="nl-NL" sz="1600" dirty="0" smtClean="0"/>
          </a:p>
          <a:p>
            <a:r>
              <a:rPr lang="nl-NL" sz="1600" b="1" dirty="0" err="1" smtClean="0"/>
              <a:t>Shortwave</a:t>
            </a:r>
            <a:r>
              <a:rPr lang="nl-NL" sz="1600" dirty="0" smtClean="0"/>
              <a:t>: </a:t>
            </a:r>
            <a:r>
              <a:rPr lang="nl-NL" sz="1600" dirty="0" err="1" smtClean="0"/>
              <a:t>albedo</a:t>
            </a:r>
            <a:r>
              <a:rPr lang="nl-NL" sz="1600" dirty="0" smtClean="0"/>
              <a:t> </a:t>
            </a:r>
            <a:r>
              <a:rPr lang="nl-NL" sz="1600" dirty="0" err="1" smtClean="0"/>
              <a:t>ice</a:t>
            </a:r>
            <a:r>
              <a:rPr lang="nl-NL" sz="1600" dirty="0" smtClean="0"/>
              <a:t> and </a:t>
            </a:r>
            <a:r>
              <a:rPr lang="nl-NL" sz="1600" dirty="0" err="1" smtClean="0"/>
              <a:t>cloud</a:t>
            </a:r>
            <a:r>
              <a:rPr lang="nl-NL" sz="1600" dirty="0" smtClean="0"/>
              <a:t> </a:t>
            </a:r>
            <a:r>
              <a:rPr lang="nl-NL" sz="1600" dirty="0" err="1" smtClean="0"/>
              <a:t>similar</a:t>
            </a:r>
            <a:r>
              <a:rPr lang="nl-NL" sz="1600" dirty="0" smtClean="0"/>
              <a:t>  (and long </a:t>
            </a:r>
            <a:r>
              <a:rPr lang="nl-NL" sz="1600" dirty="0" err="1" smtClean="0"/>
              <a:t>dark</a:t>
            </a:r>
            <a:r>
              <a:rPr lang="nl-NL" sz="1600" dirty="0" smtClean="0"/>
              <a:t> winters)  </a:t>
            </a:r>
          </a:p>
          <a:p>
            <a:r>
              <a:rPr lang="nl-NL" sz="1600" dirty="0" smtClean="0"/>
              <a:t>		</a:t>
            </a:r>
            <a:endParaRPr lang="nl-N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8925"/>
            <a:ext cx="8382000" cy="5492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en-US" sz="2000" b="1" dirty="0" smtClean="0">
                <a:latin typeface="Arial"/>
              </a:rPr>
              <a:t>Stratocumulus clouds, 31 January 2011</a:t>
            </a:r>
            <a:br>
              <a:rPr lang="en-US" sz="2000" b="1" dirty="0" smtClean="0">
                <a:latin typeface="Arial"/>
              </a:rPr>
            </a:br>
            <a:r>
              <a:rPr lang="en-US" sz="2000" b="1" dirty="0" err="1" smtClean="0">
                <a:latin typeface="Arial"/>
              </a:rPr>
              <a:t>Radiosonde</a:t>
            </a:r>
            <a:r>
              <a:rPr lang="en-US" sz="2000" b="1" dirty="0" smtClean="0">
                <a:latin typeface="Arial"/>
              </a:rPr>
              <a:t> observations for De </a:t>
            </a:r>
            <a:r>
              <a:rPr lang="en-US" sz="2000" b="1" dirty="0" err="1" smtClean="0">
                <a:latin typeface="Arial"/>
              </a:rPr>
              <a:t>Bilt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2" name="Groeperen 21"/>
          <p:cNvGrpSpPr/>
          <p:nvPr/>
        </p:nvGrpSpPr>
        <p:grpSpPr>
          <a:xfrm>
            <a:off x="685800" y="1295400"/>
            <a:ext cx="8001001" cy="4529554"/>
            <a:chOff x="685800" y="1295400"/>
            <a:chExt cx="8001001" cy="4529554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295400"/>
              <a:ext cx="2470580" cy="3962400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7048" y="1447800"/>
              <a:ext cx="2649752" cy="3810000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2209800" y="2286000"/>
              <a:ext cx="13142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>
                  <a:solidFill>
                    <a:schemeClr val="bg1"/>
                  </a:solidFill>
                </a:rPr>
                <a:t>31 January 2011</a:t>
              </a: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1447800"/>
              <a:ext cx="2590800" cy="343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Proces 12"/>
            <p:cNvSpPr/>
            <p:nvPr/>
          </p:nvSpPr>
          <p:spPr bwMode="auto">
            <a:xfrm>
              <a:off x="1447800" y="1752600"/>
              <a:ext cx="979316" cy="400110"/>
            </a:xfrm>
            <a:prstGeom prst="flowChartProcess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15" name="Groeperen 23"/>
            <p:cNvGrpSpPr/>
            <p:nvPr/>
          </p:nvGrpSpPr>
          <p:grpSpPr>
            <a:xfrm>
              <a:off x="1524000" y="1752600"/>
              <a:ext cx="979316" cy="400110"/>
              <a:chOff x="1524000" y="1752600"/>
              <a:chExt cx="979316" cy="400110"/>
            </a:xfrm>
          </p:grpSpPr>
          <p:cxnSp>
            <p:nvCxnSpPr>
              <p:cNvPr id="17" name="Rechte verbindingslijn 16"/>
              <p:cNvCxnSpPr/>
              <p:nvPr/>
            </p:nvCxnSpPr>
            <p:spPr bwMode="auto">
              <a:xfrm>
                <a:off x="1524000" y="1905000"/>
                <a:ext cx="3810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Rechte verbindingslijn 17"/>
              <p:cNvCxnSpPr/>
              <p:nvPr/>
            </p:nvCxnSpPr>
            <p:spPr bwMode="auto">
              <a:xfrm>
                <a:off x="1524000" y="2057400"/>
                <a:ext cx="3810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Tekstvak 18"/>
              <p:cNvSpPr txBox="1"/>
              <p:nvPr/>
            </p:nvSpPr>
            <p:spPr>
              <a:xfrm>
                <a:off x="1905000" y="1752600"/>
                <a:ext cx="598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000"/>
                  <a:t>00 UTC</a:t>
                </a:r>
              </a:p>
              <a:p>
                <a:r>
                  <a:rPr lang="nl-NL" sz="1000"/>
                  <a:t>12 UTC</a:t>
                </a:r>
              </a:p>
            </p:txBody>
          </p:sp>
        </p:grpSp>
        <p:sp>
          <p:nvSpPr>
            <p:cNvPr id="20" name="Tekstvak 19"/>
            <p:cNvSpPr txBox="1"/>
            <p:nvPr/>
          </p:nvSpPr>
          <p:spPr>
            <a:xfrm>
              <a:off x="838201" y="5486400"/>
              <a:ext cx="784860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nl-NL" sz="1600" dirty="0" smtClean="0"/>
                <a:t>Sharp </a:t>
              </a:r>
              <a:r>
                <a:rPr lang="nl-NL" sz="1600" dirty="0" err="1" smtClean="0"/>
                <a:t>inversion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layer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structure</a:t>
              </a:r>
              <a:r>
                <a:rPr lang="nl-NL" sz="1600" dirty="0" smtClean="0"/>
                <a:t>  </a:t>
              </a:r>
              <a:r>
                <a:rPr lang="nl-NL" sz="1600" dirty="0" err="1" smtClean="0"/>
                <a:t>cannot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be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captured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by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weather</a:t>
              </a:r>
              <a:r>
                <a:rPr lang="nl-NL" sz="1600" dirty="0" smtClean="0"/>
                <a:t> </a:t>
              </a:r>
              <a:r>
                <a:rPr lang="nl-NL" sz="1600" dirty="0" err="1" smtClean="0"/>
                <a:t>forecast</a:t>
              </a:r>
              <a:r>
                <a:rPr lang="nl-NL" sz="1600" dirty="0" smtClean="0"/>
                <a:t> models</a:t>
              </a:r>
              <a:endParaRPr lang="nl-NL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8925"/>
            <a:ext cx="8382000" cy="5492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Longwave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radiative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cooling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at the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cloud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top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39" y="1435100"/>
            <a:ext cx="8326561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026329" y="1143000"/>
            <a:ext cx="1822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err="1" smtClean="0"/>
              <a:t>Duynkerke</a:t>
            </a:r>
            <a:r>
              <a:rPr lang="nl-NL" sz="1200" i="1" dirty="0" smtClean="0"/>
              <a:t> et </a:t>
            </a:r>
            <a:r>
              <a:rPr lang="nl-NL" sz="1200" i="1" dirty="0" err="1" smtClean="0"/>
              <a:t>al.</a:t>
            </a:r>
            <a:r>
              <a:rPr lang="nl-NL" sz="1200" i="1" dirty="0" smtClean="0"/>
              <a:t> (1995)</a:t>
            </a:r>
            <a:endParaRPr lang="nl-NL" sz="1200" i="1" dirty="0"/>
          </a:p>
        </p:txBody>
      </p:sp>
      <p:sp>
        <p:nvSpPr>
          <p:cNvPr id="8" name="Tekstvak 7"/>
          <p:cNvSpPr txBox="1"/>
          <p:nvPr/>
        </p:nvSpPr>
        <p:spPr>
          <a:xfrm>
            <a:off x="1295400" y="5562600"/>
            <a:ext cx="50706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/>
              <a:t>radiative</a:t>
            </a:r>
            <a:r>
              <a:rPr lang="nl-NL" dirty="0" smtClean="0"/>
              <a:t> </a:t>
            </a:r>
            <a:r>
              <a:rPr lang="nl-NL" dirty="0" err="1" smtClean="0"/>
              <a:t>cooling</a:t>
            </a:r>
            <a:r>
              <a:rPr lang="nl-NL" dirty="0" smtClean="0"/>
              <a:t> </a:t>
            </a:r>
            <a:r>
              <a:rPr lang="nl-NL" dirty="0" err="1" smtClean="0"/>
              <a:t>tendency</a:t>
            </a:r>
            <a:r>
              <a:rPr lang="nl-NL" dirty="0" smtClean="0"/>
              <a:t> at </a:t>
            </a:r>
            <a:r>
              <a:rPr lang="nl-NL" dirty="0" err="1" smtClean="0"/>
              <a:t>cloud</a:t>
            </a:r>
            <a:r>
              <a:rPr lang="nl-NL" dirty="0" smtClean="0"/>
              <a:t> top ~ -8 K/</a:t>
            </a:r>
            <a:r>
              <a:rPr lang="nl-NL" dirty="0" err="1" smtClean="0"/>
              <a:t>hr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8925"/>
            <a:ext cx="8382000" cy="5492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Turbulence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causes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entrainment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of warm and dry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inversion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air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into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the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cloud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layer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981200"/>
            <a:ext cx="900108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 txBox="1">
            <a:spLocks noChangeArrowheads="1"/>
          </p:cNvSpPr>
          <p:nvPr/>
        </p:nvSpPr>
        <p:spPr bwMode="auto">
          <a:xfrm>
            <a:off x="838200" y="228600"/>
            <a:ext cx="7966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eaLnBrk="0" hangingPunct="0">
              <a:lnSpc>
                <a:spcPct val="150000"/>
              </a:lnSpc>
            </a:pPr>
            <a:r>
              <a:rPr lang="nl-NL" sz="2000" b="1">
                <a:solidFill>
                  <a:srgbClr val="0099CC"/>
                </a:solidFill>
                <a:latin typeface="Tahoma" pitchFamily="-1" charset="0"/>
              </a:rPr>
              <a:t>Cloud dynamics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/>
          <a:srcRect t="5952" b="5952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05476" name="Line 3"/>
          <p:cNvSpPr>
            <a:spLocks noChangeShapeType="1"/>
          </p:cNvSpPr>
          <p:nvPr/>
        </p:nvSpPr>
        <p:spPr bwMode="auto">
          <a:xfrm>
            <a:off x="990600" y="1608138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91757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>
            <a:off x="213677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54388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4572000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5789613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2" name="Line 10"/>
          <p:cNvSpPr>
            <a:spLocks noChangeShapeType="1"/>
          </p:cNvSpPr>
          <p:nvPr/>
        </p:nvSpPr>
        <p:spPr bwMode="auto">
          <a:xfrm>
            <a:off x="700722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822642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614363" y="2211388"/>
            <a:ext cx="608012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nl-NL" sz="1200">
              <a:solidFill>
                <a:srgbClr val="0000CC"/>
              </a:solidFill>
            </a:endParaRP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614363" y="993775"/>
            <a:ext cx="609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 m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1831975" y="993775"/>
            <a:ext cx="9128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 m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049588" y="993775"/>
            <a:ext cx="9128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 km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4268788" y="993775"/>
            <a:ext cx="9128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 km</a:t>
            </a: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5486400" y="993775"/>
            <a:ext cx="9128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 km</a:t>
            </a: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6704013" y="993775"/>
            <a:ext cx="9128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1000 km</a:t>
            </a:r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7921625" y="993775"/>
            <a:ext cx="9128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10000 km</a:t>
            </a:r>
          </a:p>
        </p:txBody>
      </p:sp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1527175" y="1906588"/>
            <a:ext cx="1217613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turbulence</a:t>
            </a:r>
          </a:p>
        </p:txBody>
      </p:sp>
      <p:sp>
        <p:nvSpPr>
          <p:cNvPr id="105493" name="Text Box 21"/>
          <p:cNvSpPr txBox="1">
            <a:spLocks noChangeArrowheads="1"/>
          </p:cNvSpPr>
          <p:nvPr/>
        </p:nvSpPr>
        <p:spPr bwMode="auto">
          <a:xfrm>
            <a:off x="1223963" y="1906588"/>
            <a:ext cx="608012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>
                <a:sym typeface="Wingdings" pitchFamily="-1" charset="2"/>
              </a:rPr>
              <a:t></a:t>
            </a:r>
            <a:endParaRPr lang="nl-NL" sz="1200"/>
          </a:p>
        </p:txBody>
      </p:sp>
      <p:sp>
        <p:nvSpPr>
          <p:cNvPr id="105494" name="Text Box 22"/>
          <p:cNvSpPr txBox="1">
            <a:spLocks noChangeArrowheads="1"/>
          </p:cNvSpPr>
          <p:nvPr/>
        </p:nvSpPr>
        <p:spPr bwMode="auto">
          <a:xfrm>
            <a:off x="2744788" y="1906588"/>
            <a:ext cx="12176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Cumulus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clouds</a:t>
            </a:r>
          </a:p>
        </p:txBody>
      </p:sp>
      <p:sp>
        <p:nvSpPr>
          <p:cNvPr id="105495" name="Text Box 23"/>
          <p:cNvSpPr txBox="1">
            <a:spLocks noChangeArrowheads="1"/>
          </p:cNvSpPr>
          <p:nvPr/>
        </p:nvSpPr>
        <p:spPr bwMode="auto">
          <a:xfrm>
            <a:off x="3962400" y="1906588"/>
            <a:ext cx="15224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Cumulonimbus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clouds</a:t>
            </a:r>
          </a:p>
        </p:txBody>
      </p:sp>
      <p:sp>
        <p:nvSpPr>
          <p:cNvPr id="105496" name="Text Box 24"/>
          <p:cNvSpPr txBox="1">
            <a:spLocks noChangeArrowheads="1"/>
          </p:cNvSpPr>
          <p:nvPr/>
        </p:nvSpPr>
        <p:spPr bwMode="auto">
          <a:xfrm>
            <a:off x="5180013" y="1906588"/>
            <a:ext cx="18272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Mesoscale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Convective systems</a:t>
            </a:r>
          </a:p>
        </p:txBody>
      </p:sp>
      <p:sp>
        <p:nvSpPr>
          <p:cNvPr id="105497" name="Text Box 25"/>
          <p:cNvSpPr txBox="1">
            <a:spLocks noChangeArrowheads="1"/>
          </p:cNvSpPr>
          <p:nvPr/>
        </p:nvSpPr>
        <p:spPr bwMode="auto">
          <a:xfrm>
            <a:off x="6702425" y="1906588"/>
            <a:ext cx="1827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Extratropical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Cyclones</a:t>
            </a:r>
          </a:p>
        </p:txBody>
      </p:sp>
      <p:sp>
        <p:nvSpPr>
          <p:cNvPr id="105498" name="Text Box 26"/>
          <p:cNvSpPr txBox="1">
            <a:spLocks noChangeArrowheads="1"/>
          </p:cNvSpPr>
          <p:nvPr/>
        </p:nvSpPr>
        <p:spPr bwMode="auto">
          <a:xfrm>
            <a:off x="7920038" y="1906588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Planetary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waves</a:t>
            </a:r>
          </a:p>
        </p:txBody>
      </p:sp>
      <p:sp>
        <p:nvSpPr>
          <p:cNvPr id="105499" name="Rectangle 27"/>
          <p:cNvSpPr>
            <a:spLocks noChangeArrowheads="1"/>
          </p:cNvSpPr>
          <p:nvPr/>
        </p:nvSpPr>
        <p:spPr bwMode="auto">
          <a:xfrm>
            <a:off x="917575" y="2516188"/>
            <a:ext cx="4264025" cy="30321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222375" y="2516188"/>
            <a:ext cx="36544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400"/>
              <a:t>Large Eddy Simulation (LES) Model</a:t>
            </a:r>
          </a:p>
        </p:txBody>
      </p:sp>
      <p:sp>
        <p:nvSpPr>
          <p:cNvPr id="105501" name="Rectangle 29"/>
          <p:cNvSpPr>
            <a:spLocks noChangeArrowheads="1"/>
          </p:cNvSpPr>
          <p:nvPr/>
        </p:nvSpPr>
        <p:spPr bwMode="auto">
          <a:xfrm>
            <a:off x="3659188" y="2819400"/>
            <a:ext cx="3348037" cy="303213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1400" dirty="0" err="1" smtClean="0"/>
              <a:t>Limited</a:t>
            </a:r>
            <a:r>
              <a:rPr lang="nl-NL" sz="1400" dirty="0" smtClean="0"/>
              <a:t> </a:t>
            </a:r>
            <a:r>
              <a:rPr lang="nl-NL" sz="1400" dirty="0" err="1" smtClean="0"/>
              <a:t>Area</a:t>
            </a:r>
            <a:r>
              <a:rPr lang="nl-NL" sz="1400" dirty="0" smtClean="0"/>
              <a:t> </a:t>
            </a:r>
            <a:r>
              <a:rPr lang="nl-NL" sz="1400" dirty="0" err="1" smtClean="0"/>
              <a:t>Weather</a:t>
            </a:r>
            <a:r>
              <a:rPr lang="nl-NL" sz="1400" dirty="0" smtClean="0"/>
              <a:t> Model (LAM)</a:t>
            </a:r>
            <a:endParaRPr lang="nl-NL" sz="2000" dirty="0">
              <a:solidFill>
                <a:srgbClr val="0000CC"/>
              </a:solidFill>
            </a:endParaRPr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4876800" y="3124200"/>
            <a:ext cx="3957638" cy="303213"/>
          </a:xfrm>
          <a:prstGeom prst="rect">
            <a:avLst/>
          </a:prstGeom>
          <a:solidFill>
            <a:srgbClr val="00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1400"/>
              <a:t>Numerical Weather Prediction (NWP) Model</a:t>
            </a:r>
            <a:endParaRPr lang="nl-NL" sz="2000">
              <a:solidFill>
                <a:srgbClr val="0000CC"/>
              </a:solidFill>
            </a:endParaRPr>
          </a:p>
        </p:txBody>
      </p:sp>
      <p:sp>
        <p:nvSpPr>
          <p:cNvPr id="105503" name="Rectangle 31"/>
          <p:cNvSpPr>
            <a:spLocks noChangeArrowheads="1"/>
          </p:cNvSpPr>
          <p:nvPr/>
        </p:nvSpPr>
        <p:spPr bwMode="auto">
          <a:xfrm>
            <a:off x="6094413" y="3429000"/>
            <a:ext cx="2740025" cy="303213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1400"/>
              <a:t>Global Climate Model</a:t>
            </a:r>
            <a:endParaRPr lang="nl-NL" sz="2000">
              <a:solidFill>
                <a:srgbClr val="0000CC"/>
              </a:solidFill>
            </a:endParaRPr>
          </a:p>
        </p:txBody>
      </p:sp>
      <p:sp>
        <p:nvSpPr>
          <p:cNvPr id="105504" name="Line 32"/>
          <p:cNvSpPr>
            <a:spLocks noChangeShapeType="1"/>
          </p:cNvSpPr>
          <p:nvPr/>
        </p:nvSpPr>
        <p:spPr bwMode="auto">
          <a:xfrm flipH="1">
            <a:off x="4763" y="2516188"/>
            <a:ext cx="917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5" name="Rectangle 33" descr="10%"/>
          <p:cNvSpPr>
            <a:spLocks noChangeArrowheads="1"/>
          </p:cNvSpPr>
          <p:nvPr/>
        </p:nvSpPr>
        <p:spPr bwMode="auto">
          <a:xfrm>
            <a:off x="0" y="3429000"/>
            <a:ext cx="6094413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6" name="Rectangle 34" descr="10%"/>
          <p:cNvSpPr>
            <a:spLocks noChangeArrowheads="1"/>
          </p:cNvSpPr>
          <p:nvPr/>
        </p:nvSpPr>
        <p:spPr bwMode="auto">
          <a:xfrm>
            <a:off x="0" y="3124200"/>
            <a:ext cx="487203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7" name="Rectangle 35" descr="10%"/>
          <p:cNvSpPr>
            <a:spLocks noChangeArrowheads="1"/>
          </p:cNvSpPr>
          <p:nvPr/>
        </p:nvSpPr>
        <p:spPr bwMode="auto">
          <a:xfrm>
            <a:off x="0" y="2819400"/>
            <a:ext cx="365918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8" name="Rectangle 36" descr="10%"/>
          <p:cNvSpPr>
            <a:spLocks noChangeArrowheads="1"/>
          </p:cNvSpPr>
          <p:nvPr/>
        </p:nvSpPr>
        <p:spPr bwMode="auto">
          <a:xfrm>
            <a:off x="0" y="2516188"/>
            <a:ext cx="917575" cy="30321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 flipH="1">
            <a:off x="0" y="3733800"/>
            <a:ext cx="6094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0" name="WordArt 38"/>
          <p:cNvSpPr>
            <a:spLocks noChangeArrowheads="1" noChangeShapeType="1" noTextEdit="1"/>
          </p:cNvSpPr>
          <p:nvPr/>
        </p:nvSpPr>
        <p:spPr bwMode="auto">
          <a:xfrm>
            <a:off x="917575" y="2516188"/>
            <a:ext cx="1522413" cy="912812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883952"/>
              </a:avLst>
            </a:prstTxWarp>
            <a:scene3d>
              <a:camera prst="legacyPerspectiveFront">
                <a:rot lat="19799981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nl-N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Subgrid</a:t>
            </a:r>
          </a:p>
        </p:txBody>
      </p:sp>
      <p:sp>
        <p:nvSpPr>
          <p:cNvPr id="105511" name="Text Box 42"/>
          <p:cNvSpPr txBox="1">
            <a:spLocks noChangeArrowheads="1"/>
          </p:cNvSpPr>
          <p:nvPr/>
        </p:nvSpPr>
        <p:spPr bwMode="auto">
          <a:xfrm>
            <a:off x="539750" y="279400"/>
            <a:ext cx="814228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nl-NL" sz="2000"/>
          </a:p>
        </p:txBody>
      </p:sp>
      <p:sp>
        <p:nvSpPr>
          <p:cNvPr id="105512" name="Text Box 43"/>
          <p:cNvSpPr txBox="1">
            <a:spLocks noChangeArrowheads="1"/>
          </p:cNvSpPr>
          <p:nvPr/>
        </p:nvSpPr>
        <p:spPr bwMode="auto">
          <a:xfrm>
            <a:off x="385763" y="203200"/>
            <a:ext cx="829627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dirty="0" err="1" smtClean="0">
                <a:solidFill>
                  <a:schemeClr val="tx2"/>
                </a:solidFill>
              </a:rPr>
              <a:t>Atmospheric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  <a:r>
              <a:rPr lang="nl-NL" dirty="0">
                <a:solidFill>
                  <a:schemeClr val="tx2"/>
                </a:solidFill>
              </a:rPr>
              <a:t>Models</a:t>
            </a:r>
          </a:p>
        </p:txBody>
      </p:sp>
      <p:sp>
        <p:nvSpPr>
          <p:cNvPr id="105513" name="Rectangle 44"/>
          <p:cNvSpPr>
            <a:spLocks noChangeArrowheads="1"/>
          </p:cNvSpPr>
          <p:nvPr/>
        </p:nvSpPr>
        <p:spPr bwMode="auto">
          <a:xfrm>
            <a:off x="0" y="2209800"/>
            <a:ext cx="762000" cy="30321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4" name="Text Box 45"/>
          <p:cNvSpPr txBox="1">
            <a:spLocks noChangeArrowheads="1"/>
          </p:cNvSpPr>
          <p:nvPr/>
        </p:nvSpPr>
        <p:spPr bwMode="auto">
          <a:xfrm>
            <a:off x="228600" y="2209800"/>
            <a:ext cx="36544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400"/>
              <a:t>DNS</a:t>
            </a:r>
          </a:p>
        </p:txBody>
      </p:sp>
      <p:sp>
        <p:nvSpPr>
          <p:cNvPr id="105515" name="Line 46"/>
          <p:cNvSpPr>
            <a:spLocks noChangeShapeType="1"/>
          </p:cNvSpPr>
          <p:nvPr/>
        </p:nvSpPr>
        <p:spPr bwMode="auto">
          <a:xfrm flipH="1">
            <a:off x="0" y="16002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6" name="Line 47"/>
          <p:cNvSpPr>
            <a:spLocks noChangeShapeType="1"/>
          </p:cNvSpPr>
          <p:nvPr/>
        </p:nvSpPr>
        <p:spPr bwMode="auto">
          <a:xfrm>
            <a:off x="76200" y="12954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7" name="Text Box 48"/>
          <p:cNvSpPr txBox="1">
            <a:spLocks noChangeArrowheads="1"/>
          </p:cNvSpPr>
          <p:nvPr/>
        </p:nvSpPr>
        <p:spPr bwMode="auto">
          <a:xfrm>
            <a:off x="-76200" y="990600"/>
            <a:ext cx="609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mm</a:t>
            </a:r>
          </a:p>
        </p:txBody>
      </p:sp>
      <p:sp>
        <p:nvSpPr>
          <p:cNvPr id="105518" name="Text Box 49"/>
          <p:cNvSpPr txBox="1">
            <a:spLocks noChangeArrowheads="1"/>
          </p:cNvSpPr>
          <p:nvPr/>
        </p:nvSpPr>
        <p:spPr bwMode="auto">
          <a:xfrm>
            <a:off x="0" y="1752600"/>
            <a:ext cx="12176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Cloud microphysics</a:t>
            </a:r>
          </a:p>
        </p:txBody>
      </p:sp>
      <p:grpSp>
        <p:nvGrpSpPr>
          <p:cNvPr id="71" name="Groeperen 70"/>
          <p:cNvGrpSpPr/>
          <p:nvPr/>
        </p:nvGrpSpPr>
        <p:grpSpPr>
          <a:xfrm>
            <a:off x="79375" y="4038600"/>
            <a:ext cx="8755063" cy="2306598"/>
            <a:chOff x="79375" y="4038600"/>
            <a:chExt cx="8755063" cy="2306598"/>
          </a:xfrm>
        </p:grpSpPr>
        <p:grpSp>
          <p:nvGrpSpPr>
            <p:cNvPr id="64" name="Groeperen 63"/>
            <p:cNvGrpSpPr/>
            <p:nvPr/>
          </p:nvGrpSpPr>
          <p:grpSpPr>
            <a:xfrm>
              <a:off x="79375" y="4038600"/>
              <a:ext cx="8755063" cy="1700659"/>
              <a:chOff x="79375" y="4475127"/>
              <a:chExt cx="8755063" cy="1700659"/>
            </a:xfrm>
          </p:grpSpPr>
          <p:pic>
            <p:nvPicPr>
              <p:cNvPr id="48" name="Picture 2" descr="gl_d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69205" y="4490692"/>
                <a:ext cx="1765233" cy="1671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25" descr="cumulonimbus"/>
              <p:cNvPicPr>
                <a:picLocks noChangeAspect="1" noChangeArrowheads="1"/>
              </p:cNvPicPr>
              <p:nvPr/>
            </p:nvPicPr>
            <p:blipFill>
              <a:blip r:embed="rId4">
                <a:lum contrast="6000"/>
              </a:blip>
              <a:srcRect/>
              <a:stretch>
                <a:fillRect/>
              </a:stretch>
            </p:blipFill>
            <p:spPr bwMode="auto">
              <a:xfrm>
                <a:off x="3593873" y="4475127"/>
                <a:ext cx="1956253" cy="1686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0" name="Group 68"/>
              <p:cNvGrpSpPr>
                <a:grpSpLocks/>
              </p:cNvGrpSpPr>
              <p:nvPr/>
            </p:nvGrpSpPr>
            <p:grpSpPr bwMode="auto">
              <a:xfrm>
                <a:off x="79375" y="4499386"/>
                <a:ext cx="2057400" cy="1676400"/>
                <a:chOff x="4224" y="3120"/>
                <a:chExt cx="1392" cy="960"/>
              </a:xfrm>
            </p:grpSpPr>
            <p:grpSp>
              <p:nvGrpSpPr>
                <p:cNvPr id="51" name="Group 69"/>
                <p:cNvGrpSpPr>
                  <a:grpSpLocks/>
                </p:cNvGrpSpPr>
                <p:nvPr/>
              </p:nvGrpSpPr>
              <p:grpSpPr bwMode="auto">
                <a:xfrm>
                  <a:off x="4272" y="3168"/>
                  <a:ext cx="1200" cy="832"/>
                  <a:chOff x="336" y="738"/>
                  <a:chExt cx="2160" cy="1496"/>
                </a:xfrm>
              </p:grpSpPr>
              <p:sp>
                <p:nvSpPr>
                  <p:cNvPr id="53" name="Freeform 70"/>
                  <p:cNvSpPr>
                    <a:spLocks noChangeAspect="1"/>
                  </p:cNvSpPr>
                  <p:nvPr/>
                </p:nvSpPr>
                <p:spPr bwMode="auto">
                  <a:xfrm>
                    <a:off x="336" y="738"/>
                    <a:ext cx="1193" cy="1119"/>
                  </a:xfrm>
                  <a:custGeom>
                    <a:avLst/>
                    <a:gdLst>
                      <a:gd name="T0" fmla="*/ 2214 w 980"/>
                      <a:gd name="T1" fmla="*/ 0 h 849"/>
                      <a:gd name="T2" fmla="*/ 61 w 980"/>
                      <a:gd name="T3" fmla="*/ 4866 h 849"/>
                      <a:gd name="T4" fmla="*/ 3041 w 980"/>
                      <a:gd name="T5" fmla="*/ 10034 h 849"/>
                      <a:gd name="T6" fmla="*/ 5454 w 980"/>
                      <a:gd name="T7" fmla="*/ 6868 h 849"/>
                      <a:gd name="T8" fmla="*/ 5463 w 980"/>
                      <a:gd name="T9" fmla="*/ 2266 h 849"/>
                      <a:gd name="T10" fmla="*/ 5215 w 980"/>
                      <a:gd name="T11" fmla="*/ 286 h 8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80"/>
                      <a:gd name="T19" fmla="*/ 0 h 849"/>
                      <a:gd name="T20" fmla="*/ 980 w 980"/>
                      <a:gd name="T21" fmla="*/ 849 h 8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80" h="849">
                        <a:moveTo>
                          <a:pt x="377" y="0"/>
                        </a:moveTo>
                        <a:cubicBezTo>
                          <a:pt x="113" y="39"/>
                          <a:pt x="0" y="148"/>
                          <a:pt x="11" y="405"/>
                        </a:cubicBezTo>
                        <a:cubicBezTo>
                          <a:pt x="23" y="662"/>
                          <a:pt x="332" y="823"/>
                          <a:pt x="518" y="836"/>
                        </a:cubicBezTo>
                        <a:cubicBezTo>
                          <a:pt x="704" y="849"/>
                          <a:pt x="879" y="746"/>
                          <a:pt x="929" y="572"/>
                        </a:cubicBezTo>
                        <a:cubicBezTo>
                          <a:pt x="980" y="399"/>
                          <a:pt x="948" y="265"/>
                          <a:pt x="931" y="189"/>
                        </a:cubicBezTo>
                        <a:cubicBezTo>
                          <a:pt x="914" y="113"/>
                          <a:pt x="906" y="89"/>
                          <a:pt x="889" y="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54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1824" y="768"/>
                    <a:ext cx="672" cy="781"/>
                  </a:xfrm>
                  <a:custGeom>
                    <a:avLst/>
                    <a:gdLst>
                      <a:gd name="T0" fmla="*/ 26 w 742"/>
                      <a:gd name="T1" fmla="*/ 0 h 796"/>
                      <a:gd name="T2" fmla="*/ 5 w 742"/>
                      <a:gd name="T3" fmla="*/ 337 h 796"/>
                      <a:gd name="T4" fmla="*/ 155 w 742"/>
                      <a:gd name="T5" fmla="*/ 661 h 796"/>
                      <a:gd name="T6" fmla="*/ 288 w 742"/>
                      <a:gd name="T7" fmla="*/ 465 h 796"/>
                      <a:gd name="T8" fmla="*/ 258 w 742"/>
                      <a:gd name="T9" fmla="*/ 155 h 796"/>
                      <a:gd name="T10" fmla="*/ 173 w 742"/>
                      <a:gd name="T11" fmla="*/ 59 h 79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42"/>
                      <a:gd name="T19" fmla="*/ 0 h 796"/>
                      <a:gd name="T20" fmla="*/ 742 w 742"/>
                      <a:gd name="T21" fmla="*/ 796 h 79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42" h="796">
                        <a:moveTo>
                          <a:pt x="63" y="0"/>
                        </a:moveTo>
                        <a:cubicBezTo>
                          <a:pt x="12" y="204"/>
                          <a:pt x="0" y="119"/>
                          <a:pt x="7" y="400"/>
                        </a:cubicBezTo>
                        <a:cubicBezTo>
                          <a:pt x="14" y="681"/>
                          <a:pt x="232" y="773"/>
                          <a:pt x="379" y="785"/>
                        </a:cubicBezTo>
                        <a:cubicBezTo>
                          <a:pt x="525" y="796"/>
                          <a:pt x="662" y="705"/>
                          <a:pt x="702" y="551"/>
                        </a:cubicBezTo>
                        <a:cubicBezTo>
                          <a:pt x="742" y="398"/>
                          <a:pt x="678" y="262"/>
                          <a:pt x="631" y="182"/>
                        </a:cubicBezTo>
                        <a:cubicBezTo>
                          <a:pt x="585" y="101"/>
                          <a:pt x="466" y="91"/>
                          <a:pt x="423" y="6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55" name="Freeform 72"/>
                  <p:cNvSpPr>
                    <a:spLocks noChangeAspect="1"/>
                  </p:cNvSpPr>
                  <p:nvPr/>
                </p:nvSpPr>
                <p:spPr bwMode="auto">
                  <a:xfrm rot="-5400000">
                    <a:off x="1811" y="1597"/>
                    <a:ext cx="602" cy="672"/>
                  </a:xfrm>
                  <a:custGeom>
                    <a:avLst/>
                    <a:gdLst>
                      <a:gd name="T0" fmla="*/ 2394127 w 198"/>
                      <a:gd name="T1" fmla="*/ 950102 h 203"/>
                      <a:gd name="T2" fmla="*/ 240022 w 198"/>
                      <a:gd name="T3" fmla="*/ 6303578 h 203"/>
                      <a:gd name="T4" fmla="*/ 2752159 w 198"/>
                      <a:gd name="T5" fmla="*/ 9444427 h 203"/>
                      <a:gd name="T6" fmla="*/ 4308173 w 198"/>
                      <a:gd name="T7" fmla="*/ 6346931 h 203"/>
                      <a:gd name="T8" fmla="*/ 4133581 w 198"/>
                      <a:gd name="T9" fmla="*/ 2147394 h 203"/>
                      <a:gd name="T10" fmla="*/ 3328719 w 198"/>
                      <a:gd name="T11" fmla="*/ 0 h 20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8"/>
                      <a:gd name="T19" fmla="*/ 0 h 203"/>
                      <a:gd name="T20" fmla="*/ 198 w 198"/>
                      <a:gd name="T21" fmla="*/ 203 h 20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8" h="203">
                        <a:moveTo>
                          <a:pt x="108" y="20"/>
                        </a:moveTo>
                        <a:cubicBezTo>
                          <a:pt x="58" y="37"/>
                          <a:pt x="0" y="82"/>
                          <a:pt x="11" y="132"/>
                        </a:cubicBezTo>
                        <a:cubicBezTo>
                          <a:pt x="22" y="182"/>
                          <a:pt x="88" y="203"/>
                          <a:pt x="124" y="198"/>
                        </a:cubicBezTo>
                        <a:cubicBezTo>
                          <a:pt x="160" y="195"/>
                          <a:pt x="190" y="169"/>
                          <a:pt x="194" y="133"/>
                        </a:cubicBezTo>
                        <a:cubicBezTo>
                          <a:pt x="198" y="98"/>
                          <a:pt x="198" y="89"/>
                          <a:pt x="186" y="45"/>
                        </a:cubicBezTo>
                        <a:cubicBezTo>
                          <a:pt x="174" y="1"/>
                          <a:pt x="160" y="3"/>
                          <a:pt x="15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56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1440"/>
                    <a:ext cx="144" cy="14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57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536" y="1680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58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584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59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440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60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129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61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53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62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63" name="Line 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04" y="1728"/>
                    <a:ext cx="384" cy="96"/>
                  </a:xfrm>
                  <a:prstGeom prst="line">
                    <a:avLst/>
                  </a:prstGeom>
                  <a:noFill/>
                  <a:ln w="12700">
                    <a:solidFill>
                      <a:srgbClr val="CC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</p:grpSp>
            <p:sp>
              <p:nvSpPr>
                <p:cNvPr id="52" name="Rectangle 81"/>
                <p:cNvSpPr>
                  <a:spLocks noChangeArrowheads="1"/>
                </p:cNvSpPr>
                <p:nvPr/>
              </p:nvSpPr>
              <p:spPr bwMode="auto">
                <a:xfrm>
                  <a:off x="4224" y="3120"/>
                  <a:ext cx="1392" cy="960"/>
                </a:xfrm>
                <a:prstGeom prst="rect">
                  <a:avLst/>
                </a:prstGeom>
                <a:noFill/>
                <a:ln w="19050">
                  <a:solidFill>
                    <a:srgbClr val="CC33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</p:grpSp>
        </p:grpSp>
        <p:grpSp>
          <p:nvGrpSpPr>
            <p:cNvPr id="70" name="Groeperen 69"/>
            <p:cNvGrpSpPr/>
            <p:nvPr/>
          </p:nvGrpSpPr>
          <p:grpSpPr>
            <a:xfrm>
              <a:off x="228600" y="5943600"/>
              <a:ext cx="8445507" cy="401598"/>
              <a:chOff x="228600" y="5943600"/>
              <a:chExt cx="8445507" cy="401598"/>
            </a:xfrm>
          </p:grpSpPr>
          <p:sp>
            <p:nvSpPr>
              <p:cNvPr id="65" name="Tekstvak 64"/>
              <p:cNvSpPr txBox="1"/>
              <p:nvPr/>
            </p:nvSpPr>
            <p:spPr>
              <a:xfrm>
                <a:off x="228600" y="5975866"/>
                <a:ext cx="16210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err="1" smtClean="0"/>
                  <a:t>Fundamental</a:t>
                </a:r>
                <a:endParaRPr lang="nl-NL" b="1" dirty="0"/>
              </a:p>
            </p:txBody>
          </p:sp>
          <p:sp>
            <p:nvSpPr>
              <p:cNvPr id="66" name="Tekstvak 65"/>
              <p:cNvSpPr txBox="1"/>
              <p:nvPr/>
            </p:nvSpPr>
            <p:spPr>
              <a:xfrm>
                <a:off x="7155617" y="5943600"/>
                <a:ext cx="15184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smtClean="0"/>
                  <a:t>Engineering</a:t>
                </a:r>
                <a:endParaRPr lang="nl-NL" b="1" dirty="0"/>
              </a:p>
            </p:txBody>
          </p:sp>
          <p:sp>
            <p:nvSpPr>
              <p:cNvPr id="69" name="Pijl links 68"/>
              <p:cNvSpPr/>
              <p:nvPr/>
            </p:nvSpPr>
            <p:spPr>
              <a:xfrm>
                <a:off x="3051175" y="6052066"/>
                <a:ext cx="3044825" cy="19633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b="1"/>
              </a:p>
            </p:txBody>
          </p:sp>
        </p:grpSp>
      </p:grpSp>
      <p:sp>
        <p:nvSpPr>
          <p:cNvPr id="72" name="Tekstvak 71"/>
          <p:cNvSpPr txBox="1"/>
          <p:nvPr/>
        </p:nvSpPr>
        <p:spPr>
          <a:xfrm>
            <a:off x="76200" y="6581001"/>
            <a:ext cx="3455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err="1" smtClean="0"/>
              <a:t>Slide</a:t>
            </a:r>
            <a:r>
              <a:rPr lang="nl-NL" sz="1200" i="1" dirty="0" smtClean="0"/>
              <a:t> </a:t>
            </a:r>
            <a:r>
              <a:rPr lang="nl-NL" sz="1200" i="1" dirty="0" err="1" smtClean="0"/>
              <a:t>courtesy</a:t>
            </a:r>
            <a:r>
              <a:rPr lang="nl-NL" sz="1200" i="1" dirty="0" smtClean="0"/>
              <a:t> Harm Jonker and Pier </a:t>
            </a:r>
            <a:r>
              <a:rPr lang="nl-NL" sz="1200" i="1" dirty="0" err="1" smtClean="0"/>
              <a:t>Siebesma</a:t>
            </a:r>
            <a:endParaRPr lang="nl-NL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 txBox="1">
            <a:spLocks noChangeArrowheads="1"/>
          </p:cNvSpPr>
          <p:nvPr/>
        </p:nvSpPr>
        <p:spPr bwMode="auto">
          <a:xfrm>
            <a:off x="838200" y="228600"/>
            <a:ext cx="7966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eaLnBrk="0" hangingPunct="0">
              <a:lnSpc>
                <a:spcPct val="150000"/>
              </a:lnSpc>
            </a:pPr>
            <a:r>
              <a:rPr lang="nl-NL" sz="2000" b="1">
                <a:solidFill>
                  <a:srgbClr val="0099CC"/>
                </a:solidFill>
                <a:latin typeface="Tahoma" pitchFamily="-1" charset="0"/>
              </a:rPr>
              <a:t>Cloud dynamics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3"/>
          <a:srcRect t="5952" b="5952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05476" name="Line 3"/>
          <p:cNvSpPr>
            <a:spLocks noChangeShapeType="1"/>
          </p:cNvSpPr>
          <p:nvPr/>
        </p:nvSpPr>
        <p:spPr bwMode="auto">
          <a:xfrm>
            <a:off x="990600" y="1608138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91757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>
            <a:off x="213677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54388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4572000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5789613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2" name="Line 10"/>
          <p:cNvSpPr>
            <a:spLocks noChangeShapeType="1"/>
          </p:cNvSpPr>
          <p:nvPr/>
        </p:nvSpPr>
        <p:spPr bwMode="auto">
          <a:xfrm>
            <a:off x="700722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822642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614363" y="2211388"/>
            <a:ext cx="608012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nl-NL" sz="1200">
              <a:solidFill>
                <a:srgbClr val="0000CC"/>
              </a:solidFill>
            </a:endParaRP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614363" y="993775"/>
            <a:ext cx="609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 m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1831975" y="993775"/>
            <a:ext cx="9128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 m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049588" y="993775"/>
            <a:ext cx="9128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 km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4268788" y="993775"/>
            <a:ext cx="9128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 km</a:t>
            </a: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5486400" y="993775"/>
            <a:ext cx="9128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 km</a:t>
            </a: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6704013" y="993775"/>
            <a:ext cx="9128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1000 km</a:t>
            </a:r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7921625" y="993775"/>
            <a:ext cx="9128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10000 km</a:t>
            </a:r>
          </a:p>
        </p:txBody>
      </p:sp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1527175" y="1906588"/>
            <a:ext cx="1217613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turbulence</a:t>
            </a:r>
          </a:p>
        </p:txBody>
      </p:sp>
      <p:sp>
        <p:nvSpPr>
          <p:cNvPr id="105493" name="Text Box 21"/>
          <p:cNvSpPr txBox="1">
            <a:spLocks noChangeArrowheads="1"/>
          </p:cNvSpPr>
          <p:nvPr/>
        </p:nvSpPr>
        <p:spPr bwMode="auto">
          <a:xfrm>
            <a:off x="1223963" y="1906588"/>
            <a:ext cx="608012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>
                <a:sym typeface="Wingdings" pitchFamily="-1" charset="2"/>
              </a:rPr>
              <a:t></a:t>
            </a:r>
            <a:endParaRPr lang="nl-NL" sz="1200"/>
          </a:p>
        </p:txBody>
      </p:sp>
      <p:sp>
        <p:nvSpPr>
          <p:cNvPr id="105494" name="Text Box 22"/>
          <p:cNvSpPr txBox="1">
            <a:spLocks noChangeArrowheads="1"/>
          </p:cNvSpPr>
          <p:nvPr/>
        </p:nvSpPr>
        <p:spPr bwMode="auto">
          <a:xfrm>
            <a:off x="2744788" y="1906588"/>
            <a:ext cx="12176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Cumulus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clouds</a:t>
            </a:r>
          </a:p>
        </p:txBody>
      </p:sp>
      <p:sp>
        <p:nvSpPr>
          <p:cNvPr id="105495" name="Text Box 23"/>
          <p:cNvSpPr txBox="1">
            <a:spLocks noChangeArrowheads="1"/>
          </p:cNvSpPr>
          <p:nvPr/>
        </p:nvSpPr>
        <p:spPr bwMode="auto">
          <a:xfrm>
            <a:off x="3962400" y="1906588"/>
            <a:ext cx="15224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Cumulonimbus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clouds</a:t>
            </a:r>
          </a:p>
        </p:txBody>
      </p:sp>
      <p:sp>
        <p:nvSpPr>
          <p:cNvPr id="105496" name="Text Box 24"/>
          <p:cNvSpPr txBox="1">
            <a:spLocks noChangeArrowheads="1"/>
          </p:cNvSpPr>
          <p:nvPr/>
        </p:nvSpPr>
        <p:spPr bwMode="auto">
          <a:xfrm>
            <a:off x="5180013" y="1906588"/>
            <a:ext cx="18272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Mesoscale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Convective systems</a:t>
            </a:r>
          </a:p>
        </p:txBody>
      </p:sp>
      <p:sp>
        <p:nvSpPr>
          <p:cNvPr id="105497" name="Text Box 25"/>
          <p:cNvSpPr txBox="1">
            <a:spLocks noChangeArrowheads="1"/>
          </p:cNvSpPr>
          <p:nvPr/>
        </p:nvSpPr>
        <p:spPr bwMode="auto">
          <a:xfrm>
            <a:off x="6702425" y="1906588"/>
            <a:ext cx="1827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Extratropical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Cyclones</a:t>
            </a:r>
          </a:p>
        </p:txBody>
      </p:sp>
      <p:sp>
        <p:nvSpPr>
          <p:cNvPr id="105498" name="Text Box 26"/>
          <p:cNvSpPr txBox="1">
            <a:spLocks noChangeArrowheads="1"/>
          </p:cNvSpPr>
          <p:nvPr/>
        </p:nvSpPr>
        <p:spPr bwMode="auto">
          <a:xfrm>
            <a:off x="7920038" y="1906588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Planetary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/>
              <a:t>waves</a:t>
            </a:r>
          </a:p>
        </p:txBody>
      </p:sp>
      <p:sp>
        <p:nvSpPr>
          <p:cNvPr id="105499" name="Rectangle 27"/>
          <p:cNvSpPr>
            <a:spLocks noChangeArrowheads="1"/>
          </p:cNvSpPr>
          <p:nvPr/>
        </p:nvSpPr>
        <p:spPr bwMode="auto">
          <a:xfrm>
            <a:off x="917575" y="2516188"/>
            <a:ext cx="5481638" cy="30321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222375" y="2516188"/>
            <a:ext cx="36544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400"/>
              <a:t>Large Eddy Simulation (LES) Model</a:t>
            </a:r>
          </a:p>
        </p:txBody>
      </p:sp>
      <p:sp>
        <p:nvSpPr>
          <p:cNvPr id="105504" name="Line 32"/>
          <p:cNvSpPr>
            <a:spLocks noChangeShapeType="1"/>
          </p:cNvSpPr>
          <p:nvPr/>
        </p:nvSpPr>
        <p:spPr bwMode="auto">
          <a:xfrm flipH="1">
            <a:off x="4763" y="2516188"/>
            <a:ext cx="917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5" name="Rectangle 33" descr="10%"/>
          <p:cNvSpPr>
            <a:spLocks noChangeArrowheads="1"/>
          </p:cNvSpPr>
          <p:nvPr/>
        </p:nvSpPr>
        <p:spPr bwMode="auto">
          <a:xfrm>
            <a:off x="0" y="3429000"/>
            <a:ext cx="6094413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6" name="Rectangle 34" descr="10%"/>
          <p:cNvSpPr>
            <a:spLocks noChangeArrowheads="1"/>
          </p:cNvSpPr>
          <p:nvPr/>
        </p:nvSpPr>
        <p:spPr bwMode="auto">
          <a:xfrm>
            <a:off x="0" y="3124200"/>
            <a:ext cx="487203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7" name="Rectangle 35" descr="10%"/>
          <p:cNvSpPr>
            <a:spLocks noChangeArrowheads="1"/>
          </p:cNvSpPr>
          <p:nvPr/>
        </p:nvSpPr>
        <p:spPr bwMode="auto">
          <a:xfrm>
            <a:off x="0" y="2819400"/>
            <a:ext cx="365918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8" name="Rectangle 36" descr="10%"/>
          <p:cNvSpPr>
            <a:spLocks noChangeArrowheads="1"/>
          </p:cNvSpPr>
          <p:nvPr/>
        </p:nvSpPr>
        <p:spPr bwMode="auto">
          <a:xfrm>
            <a:off x="0" y="2516188"/>
            <a:ext cx="917575" cy="30321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 flipH="1">
            <a:off x="0" y="3733800"/>
            <a:ext cx="6094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0" name="WordArt 38"/>
          <p:cNvSpPr>
            <a:spLocks noChangeArrowheads="1" noChangeShapeType="1" noTextEdit="1"/>
          </p:cNvSpPr>
          <p:nvPr/>
        </p:nvSpPr>
        <p:spPr bwMode="auto">
          <a:xfrm>
            <a:off x="917575" y="2516188"/>
            <a:ext cx="1522413" cy="912812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883952"/>
              </a:avLst>
            </a:prstTxWarp>
            <a:scene3d>
              <a:camera prst="legacyPerspectiveFront">
                <a:rot lat="19799981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nl-N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Subgrid</a:t>
            </a:r>
          </a:p>
        </p:txBody>
      </p:sp>
      <p:sp>
        <p:nvSpPr>
          <p:cNvPr id="105511" name="Text Box 42"/>
          <p:cNvSpPr txBox="1">
            <a:spLocks noChangeArrowheads="1"/>
          </p:cNvSpPr>
          <p:nvPr/>
        </p:nvSpPr>
        <p:spPr bwMode="auto">
          <a:xfrm>
            <a:off x="539750" y="279400"/>
            <a:ext cx="814228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nl-NL" sz="2000"/>
          </a:p>
        </p:txBody>
      </p:sp>
      <p:sp>
        <p:nvSpPr>
          <p:cNvPr id="105512" name="Text Box 43"/>
          <p:cNvSpPr txBox="1">
            <a:spLocks noChangeArrowheads="1"/>
          </p:cNvSpPr>
          <p:nvPr/>
        </p:nvSpPr>
        <p:spPr bwMode="auto">
          <a:xfrm>
            <a:off x="385763" y="203200"/>
            <a:ext cx="829627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dirty="0" err="1" smtClean="0">
                <a:solidFill>
                  <a:schemeClr val="tx2"/>
                </a:solidFill>
              </a:rPr>
              <a:t>Current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  <a:r>
              <a:rPr lang="nl-NL" dirty="0" err="1" smtClean="0">
                <a:solidFill>
                  <a:schemeClr val="tx2"/>
                </a:solidFill>
              </a:rPr>
              <a:t>developments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105513" name="Rectangle 44"/>
          <p:cNvSpPr>
            <a:spLocks noChangeArrowheads="1"/>
          </p:cNvSpPr>
          <p:nvPr/>
        </p:nvSpPr>
        <p:spPr bwMode="auto">
          <a:xfrm>
            <a:off x="-1" y="2211388"/>
            <a:ext cx="917575" cy="3016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4" name="Text Box 45"/>
          <p:cNvSpPr txBox="1">
            <a:spLocks noChangeArrowheads="1"/>
          </p:cNvSpPr>
          <p:nvPr/>
        </p:nvSpPr>
        <p:spPr bwMode="auto">
          <a:xfrm>
            <a:off x="228600" y="2209800"/>
            <a:ext cx="36544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400"/>
              <a:t>DNS</a:t>
            </a:r>
          </a:p>
        </p:txBody>
      </p:sp>
      <p:sp>
        <p:nvSpPr>
          <p:cNvPr id="105515" name="Line 46"/>
          <p:cNvSpPr>
            <a:spLocks noChangeShapeType="1"/>
          </p:cNvSpPr>
          <p:nvPr/>
        </p:nvSpPr>
        <p:spPr bwMode="auto">
          <a:xfrm flipH="1">
            <a:off x="0" y="16002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6" name="Line 47"/>
          <p:cNvSpPr>
            <a:spLocks noChangeShapeType="1"/>
          </p:cNvSpPr>
          <p:nvPr/>
        </p:nvSpPr>
        <p:spPr bwMode="auto">
          <a:xfrm>
            <a:off x="76200" y="12954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517" name="Text Box 48"/>
          <p:cNvSpPr txBox="1">
            <a:spLocks noChangeArrowheads="1"/>
          </p:cNvSpPr>
          <p:nvPr/>
        </p:nvSpPr>
        <p:spPr bwMode="auto">
          <a:xfrm>
            <a:off x="-76200" y="990600"/>
            <a:ext cx="609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mm</a:t>
            </a:r>
          </a:p>
        </p:txBody>
      </p:sp>
      <p:sp>
        <p:nvSpPr>
          <p:cNvPr id="105518" name="Text Box 49"/>
          <p:cNvSpPr txBox="1">
            <a:spLocks noChangeArrowheads="1"/>
          </p:cNvSpPr>
          <p:nvPr/>
        </p:nvSpPr>
        <p:spPr bwMode="auto">
          <a:xfrm>
            <a:off x="0" y="1752600"/>
            <a:ext cx="12176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200"/>
              <a:t>Cloud microphysics</a:t>
            </a:r>
          </a:p>
        </p:txBody>
      </p:sp>
      <p:sp>
        <p:nvSpPr>
          <p:cNvPr id="105501" name="Rectangle 29"/>
          <p:cNvSpPr>
            <a:spLocks noChangeArrowheads="1"/>
          </p:cNvSpPr>
          <p:nvPr/>
        </p:nvSpPr>
        <p:spPr bwMode="auto">
          <a:xfrm>
            <a:off x="2973388" y="2819400"/>
            <a:ext cx="4033838" cy="3048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1400" dirty="0" err="1" smtClean="0"/>
              <a:t>Limited</a:t>
            </a:r>
            <a:r>
              <a:rPr lang="nl-NL" sz="1400" dirty="0" smtClean="0"/>
              <a:t> </a:t>
            </a:r>
            <a:r>
              <a:rPr lang="nl-NL" sz="1400" dirty="0" err="1" smtClean="0"/>
              <a:t>Area</a:t>
            </a:r>
            <a:r>
              <a:rPr lang="nl-NL" sz="1400" dirty="0" smtClean="0"/>
              <a:t> </a:t>
            </a:r>
            <a:r>
              <a:rPr lang="nl-NL" sz="1400" dirty="0" err="1" smtClean="0"/>
              <a:t>Weather</a:t>
            </a:r>
            <a:r>
              <a:rPr lang="nl-NL" sz="1400" dirty="0" smtClean="0"/>
              <a:t> Model (LAM)</a:t>
            </a:r>
            <a:endParaRPr lang="nl-NL" sz="2000" dirty="0">
              <a:solidFill>
                <a:srgbClr val="0000CC"/>
              </a:solidFill>
            </a:endParaRPr>
          </a:p>
        </p:txBody>
      </p:sp>
      <p:sp>
        <p:nvSpPr>
          <p:cNvPr id="105503" name="Rectangle 31"/>
          <p:cNvSpPr>
            <a:spLocks noChangeArrowheads="1"/>
          </p:cNvSpPr>
          <p:nvPr/>
        </p:nvSpPr>
        <p:spPr bwMode="auto">
          <a:xfrm>
            <a:off x="5789613" y="3429000"/>
            <a:ext cx="3044825" cy="303213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1400"/>
              <a:t>Global Climate Model</a:t>
            </a:r>
            <a:endParaRPr lang="nl-NL" sz="2000">
              <a:solidFill>
                <a:srgbClr val="0000CC"/>
              </a:solidFill>
            </a:endParaRPr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4572000" y="3124200"/>
            <a:ext cx="4262438" cy="303213"/>
          </a:xfrm>
          <a:prstGeom prst="rect">
            <a:avLst/>
          </a:prstGeom>
          <a:solidFill>
            <a:srgbClr val="00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1400" dirty="0" err="1"/>
              <a:t>Numerical</a:t>
            </a:r>
            <a:r>
              <a:rPr lang="nl-NL" sz="1400" dirty="0"/>
              <a:t> </a:t>
            </a:r>
            <a:r>
              <a:rPr lang="nl-NL" sz="1400" dirty="0" err="1"/>
              <a:t>Weather</a:t>
            </a:r>
            <a:r>
              <a:rPr lang="nl-NL" sz="1400" dirty="0"/>
              <a:t> </a:t>
            </a:r>
            <a:r>
              <a:rPr lang="nl-NL" sz="1400" dirty="0" err="1"/>
              <a:t>Prediction</a:t>
            </a:r>
            <a:r>
              <a:rPr lang="nl-NL" sz="1400" dirty="0"/>
              <a:t> (NWP) Model</a:t>
            </a:r>
            <a:endParaRPr lang="nl-NL" sz="2000" dirty="0">
              <a:solidFill>
                <a:srgbClr val="0000CC"/>
              </a:solidFill>
            </a:endParaRPr>
          </a:p>
        </p:txBody>
      </p:sp>
      <p:cxnSp>
        <p:nvCxnSpPr>
          <p:cNvPr id="65" name="Rechte verbindingslijn met pijl 64"/>
          <p:cNvCxnSpPr/>
          <p:nvPr/>
        </p:nvCxnSpPr>
        <p:spPr>
          <a:xfrm>
            <a:off x="6399213" y="2667000"/>
            <a:ext cx="608012" cy="1588"/>
          </a:xfrm>
          <a:prstGeom prst="straightConnector1">
            <a:avLst/>
          </a:prstGeom>
          <a:ln w="41275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/>
          <p:cNvCxnSpPr/>
          <p:nvPr/>
        </p:nvCxnSpPr>
        <p:spPr>
          <a:xfrm rot="10800000">
            <a:off x="2439989" y="2971800"/>
            <a:ext cx="533399" cy="1588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/>
          <p:cNvCxnSpPr/>
          <p:nvPr/>
        </p:nvCxnSpPr>
        <p:spPr>
          <a:xfrm rot="10800000" flipV="1">
            <a:off x="3962400" y="3276600"/>
            <a:ext cx="605632" cy="3175"/>
          </a:xfrm>
          <a:prstGeom prst="straightConnector1">
            <a:avLst/>
          </a:prstGeom>
          <a:ln w="41275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met pijl 69"/>
          <p:cNvCxnSpPr/>
          <p:nvPr/>
        </p:nvCxnSpPr>
        <p:spPr>
          <a:xfrm rot="10800000" flipV="1">
            <a:off x="5185568" y="3581400"/>
            <a:ext cx="605632" cy="3175"/>
          </a:xfrm>
          <a:prstGeom prst="straightConnector1">
            <a:avLst/>
          </a:prstGeom>
          <a:ln w="4127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/>
          <p:cNvCxnSpPr/>
          <p:nvPr/>
        </p:nvCxnSpPr>
        <p:spPr>
          <a:xfrm>
            <a:off x="910487" y="2362200"/>
            <a:ext cx="608012" cy="1588"/>
          </a:xfrm>
          <a:prstGeom prst="straightConnector1">
            <a:avLst/>
          </a:prstGeom>
          <a:ln w="41275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met pijl 71"/>
          <p:cNvCxnSpPr/>
          <p:nvPr/>
        </p:nvCxnSpPr>
        <p:spPr>
          <a:xfrm rot="10800000" flipV="1">
            <a:off x="535724" y="2668588"/>
            <a:ext cx="378675" cy="1588"/>
          </a:xfrm>
          <a:prstGeom prst="straightConnector1">
            <a:avLst/>
          </a:prstGeom>
          <a:ln w="41275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eperen 89"/>
          <p:cNvGrpSpPr/>
          <p:nvPr/>
        </p:nvGrpSpPr>
        <p:grpSpPr>
          <a:xfrm>
            <a:off x="79375" y="4038600"/>
            <a:ext cx="8755063" cy="1700659"/>
            <a:chOff x="79375" y="4475127"/>
            <a:chExt cx="8755063" cy="1700659"/>
          </a:xfrm>
        </p:grpSpPr>
        <p:pic>
          <p:nvPicPr>
            <p:cNvPr id="91" name="Picture 2" descr="gl_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69205" y="4490692"/>
              <a:ext cx="1765233" cy="1671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25" descr="cumulonimbus"/>
            <p:cNvPicPr>
              <a:picLocks noChangeAspect="1" noChangeArrowheads="1"/>
            </p:cNvPicPr>
            <p:nvPr/>
          </p:nvPicPr>
          <p:blipFill>
            <a:blip r:embed="rId5">
              <a:lum contrast="6000"/>
            </a:blip>
            <a:srcRect/>
            <a:stretch>
              <a:fillRect/>
            </a:stretch>
          </p:blipFill>
          <p:spPr bwMode="auto">
            <a:xfrm>
              <a:off x="3593873" y="4475127"/>
              <a:ext cx="1956253" cy="1686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Group 68"/>
            <p:cNvGrpSpPr>
              <a:grpSpLocks/>
            </p:cNvGrpSpPr>
            <p:nvPr/>
          </p:nvGrpSpPr>
          <p:grpSpPr bwMode="auto">
            <a:xfrm>
              <a:off x="79375" y="4499386"/>
              <a:ext cx="2057400" cy="1676400"/>
              <a:chOff x="4224" y="3120"/>
              <a:chExt cx="1392" cy="960"/>
            </a:xfrm>
          </p:grpSpPr>
          <p:grpSp>
            <p:nvGrpSpPr>
              <p:cNvPr id="94" name="Group 69"/>
              <p:cNvGrpSpPr>
                <a:grpSpLocks/>
              </p:cNvGrpSpPr>
              <p:nvPr/>
            </p:nvGrpSpPr>
            <p:grpSpPr bwMode="auto">
              <a:xfrm>
                <a:off x="4272" y="3168"/>
                <a:ext cx="1200" cy="832"/>
                <a:chOff x="336" y="738"/>
                <a:chExt cx="2160" cy="1496"/>
              </a:xfrm>
            </p:grpSpPr>
            <p:sp>
              <p:nvSpPr>
                <p:cNvPr id="96" name="Freeform 70"/>
                <p:cNvSpPr>
                  <a:spLocks noChangeAspect="1"/>
                </p:cNvSpPr>
                <p:nvPr/>
              </p:nvSpPr>
              <p:spPr bwMode="auto">
                <a:xfrm>
                  <a:off x="336" y="738"/>
                  <a:ext cx="1193" cy="1119"/>
                </a:xfrm>
                <a:custGeom>
                  <a:avLst/>
                  <a:gdLst>
                    <a:gd name="T0" fmla="*/ 2214 w 980"/>
                    <a:gd name="T1" fmla="*/ 0 h 849"/>
                    <a:gd name="T2" fmla="*/ 61 w 980"/>
                    <a:gd name="T3" fmla="*/ 4866 h 849"/>
                    <a:gd name="T4" fmla="*/ 3041 w 980"/>
                    <a:gd name="T5" fmla="*/ 10034 h 849"/>
                    <a:gd name="T6" fmla="*/ 5454 w 980"/>
                    <a:gd name="T7" fmla="*/ 6868 h 849"/>
                    <a:gd name="T8" fmla="*/ 5463 w 980"/>
                    <a:gd name="T9" fmla="*/ 2266 h 849"/>
                    <a:gd name="T10" fmla="*/ 5215 w 980"/>
                    <a:gd name="T11" fmla="*/ 286 h 8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0"/>
                    <a:gd name="T19" fmla="*/ 0 h 849"/>
                    <a:gd name="T20" fmla="*/ 980 w 980"/>
                    <a:gd name="T21" fmla="*/ 849 h 8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0" h="849">
                      <a:moveTo>
                        <a:pt x="377" y="0"/>
                      </a:moveTo>
                      <a:cubicBezTo>
                        <a:pt x="113" y="39"/>
                        <a:pt x="0" y="148"/>
                        <a:pt x="11" y="405"/>
                      </a:cubicBezTo>
                      <a:cubicBezTo>
                        <a:pt x="23" y="662"/>
                        <a:pt x="332" y="823"/>
                        <a:pt x="518" y="836"/>
                      </a:cubicBezTo>
                      <a:cubicBezTo>
                        <a:pt x="704" y="849"/>
                        <a:pt x="879" y="746"/>
                        <a:pt x="929" y="572"/>
                      </a:cubicBezTo>
                      <a:cubicBezTo>
                        <a:pt x="980" y="399"/>
                        <a:pt x="948" y="265"/>
                        <a:pt x="931" y="189"/>
                      </a:cubicBezTo>
                      <a:cubicBezTo>
                        <a:pt x="914" y="113"/>
                        <a:pt x="906" y="89"/>
                        <a:pt x="889" y="2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97" name="Freeform 71"/>
                <p:cNvSpPr>
                  <a:spLocks noChangeAspect="1"/>
                </p:cNvSpPr>
                <p:nvPr/>
              </p:nvSpPr>
              <p:spPr bwMode="auto">
                <a:xfrm>
                  <a:off x="1824" y="768"/>
                  <a:ext cx="672" cy="781"/>
                </a:xfrm>
                <a:custGeom>
                  <a:avLst/>
                  <a:gdLst>
                    <a:gd name="T0" fmla="*/ 26 w 742"/>
                    <a:gd name="T1" fmla="*/ 0 h 796"/>
                    <a:gd name="T2" fmla="*/ 5 w 742"/>
                    <a:gd name="T3" fmla="*/ 337 h 796"/>
                    <a:gd name="T4" fmla="*/ 155 w 742"/>
                    <a:gd name="T5" fmla="*/ 661 h 796"/>
                    <a:gd name="T6" fmla="*/ 288 w 742"/>
                    <a:gd name="T7" fmla="*/ 465 h 796"/>
                    <a:gd name="T8" fmla="*/ 258 w 742"/>
                    <a:gd name="T9" fmla="*/ 155 h 796"/>
                    <a:gd name="T10" fmla="*/ 173 w 742"/>
                    <a:gd name="T11" fmla="*/ 59 h 7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2"/>
                    <a:gd name="T19" fmla="*/ 0 h 796"/>
                    <a:gd name="T20" fmla="*/ 742 w 742"/>
                    <a:gd name="T21" fmla="*/ 796 h 79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2" h="796">
                      <a:moveTo>
                        <a:pt x="63" y="0"/>
                      </a:moveTo>
                      <a:cubicBezTo>
                        <a:pt x="12" y="204"/>
                        <a:pt x="0" y="119"/>
                        <a:pt x="7" y="400"/>
                      </a:cubicBezTo>
                      <a:cubicBezTo>
                        <a:pt x="14" y="681"/>
                        <a:pt x="232" y="773"/>
                        <a:pt x="379" y="785"/>
                      </a:cubicBezTo>
                      <a:cubicBezTo>
                        <a:pt x="525" y="796"/>
                        <a:pt x="662" y="705"/>
                        <a:pt x="702" y="551"/>
                      </a:cubicBezTo>
                      <a:cubicBezTo>
                        <a:pt x="742" y="398"/>
                        <a:pt x="678" y="262"/>
                        <a:pt x="631" y="182"/>
                      </a:cubicBezTo>
                      <a:cubicBezTo>
                        <a:pt x="585" y="101"/>
                        <a:pt x="466" y="91"/>
                        <a:pt x="423" y="6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98" name="Freeform 72"/>
                <p:cNvSpPr>
                  <a:spLocks noChangeAspect="1"/>
                </p:cNvSpPr>
                <p:nvPr/>
              </p:nvSpPr>
              <p:spPr bwMode="auto">
                <a:xfrm rot="-5400000">
                  <a:off x="1811" y="1597"/>
                  <a:ext cx="602" cy="672"/>
                </a:xfrm>
                <a:custGeom>
                  <a:avLst/>
                  <a:gdLst>
                    <a:gd name="T0" fmla="*/ 2394127 w 198"/>
                    <a:gd name="T1" fmla="*/ 950102 h 203"/>
                    <a:gd name="T2" fmla="*/ 240022 w 198"/>
                    <a:gd name="T3" fmla="*/ 6303578 h 203"/>
                    <a:gd name="T4" fmla="*/ 2752159 w 198"/>
                    <a:gd name="T5" fmla="*/ 9444427 h 203"/>
                    <a:gd name="T6" fmla="*/ 4308173 w 198"/>
                    <a:gd name="T7" fmla="*/ 6346931 h 203"/>
                    <a:gd name="T8" fmla="*/ 4133581 w 198"/>
                    <a:gd name="T9" fmla="*/ 2147394 h 203"/>
                    <a:gd name="T10" fmla="*/ 3328719 w 198"/>
                    <a:gd name="T11" fmla="*/ 0 h 2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203"/>
                    <a:gd name="T20" fmla="*/ 198 w 198"/>
                    <a:gd name="T21" fmla="*/ 203 h 2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203">
                      <a:moveTo>
                        <a:pt x="108" y="20"/>
                      </a:moveTo>
                      <a:cubicBezTo>
                        <a:pt x="58" y="37"/>
                        <a:pt x="0" y="82"/>
                        <a:pt x="11" y="132"/>
                      </a:cubicBezTo>
                      <a:cubicBezTo>
                        <a:pt x="22" y="182"/>
                        <a:pt x="88" y="203"/>
                        <a:pt x="124" y="198"/>
                      </a:cubicBezTo>
                      <a:cubicBezTo>
                        <a:pt x="160" y="195"/>
                        <a:pt x="190" y="169"/>
                        <a:pt x="194" y="133"/>
                      </a:cubicBezTo>
                      <a:cubicBezTo>
                        <a:pt x="198" y="98"/>
                        <a:pt x="198" y="89"/>
                        <a:pt x="186" y="45"/>
                      </a:cubicBezTo>
                      <a:cubicBezTo>
                        <a:pt x="174" y="1"/>
                        <a:pt x="160" y="3"/>
                        <a:pt x="150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99" name="Oval 7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144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0" name="Oval 74"/>
                <p:cNvSpPr>
                  <a:spLocks noChangeArrowheads="1"/>
                </p:cNvSpPr>
                <p:nvPr/>
              </p:nvSpPr>
              <p:spPr bwMode="auto">
                <a:xfrm>
                  <a:off x="1536" y="1680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1" name="Oval 75"/>
                <p:cNvSpPr>
                  <a:spLocks noChangeArrowheads="1"/>
                </p:cNvSpPr>
                <p:nvPr/>
              </p:nvSpPr>
              <p:spPr bwMode="auto">
                <a:xfrm>
                  <a:off x="1776" y="158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2" name="Oval 76"/>
                <p:cNvSpPr>
                  <a:spLocks noChangeArrowheads="1"/>
                </p:cNvSpPr>
                <p:nvPr/>
              </p:nvSpPr>
              <p:spPr bwMode="auto">
                <a:xfrm>
                  <a:off x="1776" y="1440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3" name="Oval 77"/>
                <p:cNvSpPr>
                  <a:spLocks noChangeArrowheads="1"/>
                </p:cNvSpPr>
                <p:nvPr/>
              </p:nvSpPr>
              <p:spPr bwMode="auto">
                <a:xfrm>
                  <a:off x="1584" y="129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4" name="Oval 78"/>
                <p:cNvSpPr>
                  <a:spLocks noChangeArrowheads="1"/>
                </p:cNvSpPr>
                <p:nvPr/>
              </p:nvSpPr>
              <p:spPr bwMode="auto">
                <a:xfrm>
                  <a:off x="1488" y="153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5" name="Oval 79"/>
                <p:cNvSpPr>
                  <a:spLocks noChangeArrowheads="1"/>
                </p:cNvSpPr>
                <p:nvPr/>
              </p:nvSpPr>
              <p:spPr bwMode="auto">
                <a:xfrm>
                  <a:off x="1056" y="177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106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104" y="1728"/>
                  <a:ext cx="384" cy="96"/>
                </a:xfrm>
                <a:prstGeom prst="line">
                  <a:avLst/>
                </a:prstGeom>
                <a:noFill/>
                <a:ln w="12700">
                  <a:solidFill>
                    <a:srgbClr val="CC33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95" name="Rectangle 81"/>
              <p:cNvSpPr>
                <a:spLocks noChangeArrowheads="1"/>
              </p:cNvSpPr>
              <p:nvPr/>
            </p:nvSpPr>
            <p:spPr bwMode="auto">
              <a:xfrm>
                <a:off x="4224" y="3120"/>
                <a:ext cx="1392" cy="960"/>
              </a:xfrm>
              <a:prstGeom prst="rect">
                <a:avLst/>
              </a:prstGeom>
              <a:noFill/>
              <a:ln w="19050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107" name="Groeperen 106"/>
          <p:cNvGrpSpPr/>
          <p:nvPr/>
        </p:nvGrpSpPr>
        <p:grpSpPr>
          <a:xfrm>
            <a:off x="228600" y="6292334"/>
            <a:ext cx="8445507" cy="401598"/>
            <a:chOff x="228600" y="6292334"/>
            <a:chExt cx="8445507" cy="401598"/>
          </a:xfrm>
        </p:grpSpPr>
        <p:sp>
          <p:nvSpPr>
            <p:cNvPr id="108" name="Tekstvak 107"/>
            <p:cNvSpPr txBox="1"/>
            <p:nvPr/>
          </p:nvSpPr>
          <p:spPr>
            <a:xfrm>
              <a:off x="228600" y="6324600"/>
              <a:ext cx="1621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err="1" smtClean="0"/>
                <a:t>Fundamental</a:t>
              </a:r>
              <a:endParaRPr lang="nl-NL" b="1" dirty="0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7155617" y="6292334"/>
              <a:ext cx="1518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/>
                <a:t>Engineering</a:t>
              </a:r>
              <a:endParaRPr lang="nl-NL" b="1" dirty="0"/>
            </a:p>
          </p:txBody>
        </p:sp>
        <p:sp>
          <p:nvSpPr>
            <p:cNvPr id="110" name="Pijl links 109"/>
            <p:cNvSpPr/>
            <p:nvPr/>
          </p:nvSpPr>
          <p:spPr>
            <a:xfrm>
              <a:off x="3051175" y="6400800"/>
              <a:ext cx="3044825" cy="19633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ChangeArrowheads="1"/>
          </p:cNvSpPr>
          <p:nvPr/>
        </p:nvSpPr>
        <p:spPr bwMode="auto">
          <a:xfrm>
            <a:off x="457200" y="212725"/>
            <a:ext cx="8077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eaLnBrk="0" hangingPunct="0">
              <a:lnSpc>
                <a:spcPct val="150000"/>
              </a:lnSpc>
            </a:pPr>
            <a:r>
              <a:rPr lang="nl-NL" sz="2000" b="1">
                <a:solidFill>
                  <a:srgbClr val="0099CC"/>
                </a:solidFill>
                <a:latin typeface="Tahoma" pitchFamily="-84" charset="0"/>
              </a:rPr>
              <a:t>Feedback effects in a changing climate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5756275" y="5876925"/>
            <a:ext cx="3387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solidFill>
                  <a:srgbClr val="0066FF"/>
                </a:solidFill>
                <a:latin typeface="ScalaSans" charset="0"/>
              </a:rPr>
              <a:t>Dufresne &amp; Bony, Journal of Climate 2008</a:t>
            </a:r>
            <a:endParaRPr lang="en-US" sz="1200" b="1">
              <a:solidFill>
                <a:srgbClr val="0066FF"/>
              </a:solidFill>
              <a:latin typeface="ScalaSans" charset="0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1981200"/>
            <a:ext cx="5187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AutoShape 6"/>
          <p:cNvSpPr>
            <a:spLocks noChangeArrowheads="1"/>
          </p:cNvSpPr>
          <p:nvPr/>
        </p:nvSpPr>
        <p:spPr bwMode="auto">
          <a:xfrm>
            <a:off x="5530850" y="5186363"/>
            <a:ext cx="534988" cy="227012"/>
          </a:xfrm>
          <a:prstGeom prst="rightArrow">
            <a:avLst>
              <a:gd name="adj1" fmla="val 50000"/>
              <a:gd name="adj2" fmla="val 58916"/>
            </a:avLst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2" name="AutoShape 7"/>
          <p:cNvSpPr>
            <a:spLocks noChangeArrowheads="1"/>
          </p:cNvSpPr>
          <p:nvPr/>
        </p:nvSpPr>
        <p:spPr bwMode="auto">
          <a:xfrm>
            <a:off x="5538788" y="4249738"/>
            <a:ext cx="534987" cy="227012"/>
          </a:xfrm>
          <a:prstGeom prst="rightArrow">
            <a:avLst>
              <a:gd name="adj1" fmla="val 50000"/>
              <a:gd name="adj2" fmla="val 58916"/>
            </a:avLst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3" name="AutoShape 8"/>
          <p:cNvSpPr>
            <a:spLocks noChangeArrowheads="1"/>
          </p:cNvSpPr>
          <p:nvPr/>
        </p:nvSpPr>
        <p:spPr bwMode="auto">
          <a:xfrm>
            <a:off x="5535613" y="3579813"/>
            <a:ext cx="534987" cy="227012"/>
          </a:xfrm>
          <a:prstGeom prst="rightArrow">
            <a:avLst>
              <a:gd name="adj1" fmla="val 50000"/>
              <a:gd name="adj2" fmla="val 58916"/>
            </a:avLst>
          </a:prstGeom>
          <a:solidFill>
            <a:srgbClr val="FFCC00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4" name="AutoShape 9"/>
          <p:cNvSpPr>
            <a:spLocks noChangeArrowheads="1"/>
          </p:cNvSpPr>
          <p:nvPr/>
        </p:nvSpPr>
        <p:spPr bwMode="auto">
          <a:xfrm>
            <a:off x="5532438" y="2765425"/>
            <a:ext cx="534987" cy="227013"/>
          </a:xfrm>
          <a:prstGeom prst="rightArrow">
            <a:avLst>
              <a:gd name="adj1" fmla="val 50000"/>
              <a:gd name="adj2" fmla="val 58916"/>
            </a:avLst>
          </a:prstGeom>
          <a:solidFill>
            <a:srgbClr val="663300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6391275" y="5129213"/>
            <a:ext cx="2584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rgbClr val="0066FF"/>
                </a:solidFill>
                <a:latin typeface="ScalaSans" charset="0"/>
              </a:rPr>
              <a:t>Radiative effects only</a:t>
            </a:r>
            <a:endParaRPr lang="en-US" sz="1600">
              <a:solidFill>
                <a:srgbClr val="0066FF"/>
              </a:solidFill>
              <a:latin typeface="ScalaSans" charset="0"/>
            </a:endParaRP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6388100" y="4192588"/>
            <a:ext cx="2584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rgbClr val="0066FF"/>
                </a:solidFill>
                <a:latin typeface="ScalaSans" charset="0"/>
              </a:rPr>
              <a:t>Water vapor feedback</a:t>
            </a:r>
            <a:endParaRPr lang="en-US" sz="1600">
              <a:solidFill>
                <a:srgbClr val="0066FF"/>
              </a:solidFill>
              <a:latin typeface="ScalaSans" charset="0"/>
            </a:endParaRP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6351588" y="3511550"/>
            <a:ext cx="2584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rgbClr val="0066FF"/>
                </a:solidFill>
                <a:latin typeface="ScalaSans" charset="0"/>
              </a:rPr>
              <a:t>Surface albedo feedback</a:t>
            </a:r>
            <a:endParaRPr lang="en-US" sz="1600">
              <a:solidFill>
                <a:srgbClr val="0066FF"/>
              </a:solidFill>
              <a:latin typeface="ScalaSans" charset="0"/>
            </a:endParaRPr>
          </a:p>
        </p:txBody>
      </p:sp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6337300" y="2719388"/>
            <a:ext cx="2584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rgbClr val="0066FF"/>
                </a:solidFill>
                <a:latin typeface="ScalaSans" charset="0"/>
              </a:rPr>
              <a:t>Cloud feedback</a:t>
            </a:r>
            <a:endParaRPr lang="en-US" sz="1600">
              <a:solidFill>
                <a:srgbClr val="0066FF"/>
              </a:solidFill>
              <a:latin typeface="Scala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1476375" y="519113"/>
            <a:ext cx="6411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nl-NL"/>
          </a:p>
        </p:txBody>
      </p:sp>
      <p:sp>
        <p:nvSpPr>
          <p:cNvPr id="139267" name="AutoShape 6"/>
          <p:cNvSpPr>
            <a:spLocks noChangeAspect="1" noChangeArrowheads="1"/>
          </p:cNvSpPr>
          <p:nvPr/>
        </p:nvSpPr>
        <p:spPr bwMode="auto">
          <a:xfrm rot="-2043731">
            <a:off x="3006725" y="1784350"/>
            <a:ext cx="331788" cy="257175"/>
          </a:xfrm>
          <a:prstGeom prst="rightArrow">
            <a:avLst>
              <a:gd name="adj1" fmla="val 50000"/>
              <a:gd name="adj2" fmla="val 32253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9268" name="AutoShape 7"/>
          <p:cNvSpPr>
            <a:spLocks noChangeAspect="1" noChangeArrowheads="1"/>
          </p:cNvSpPr>
          <p:nvPr/>
        </p:nvSpPr>
        <p:spPr bwMode="auto">
          <a:xfrm rot="1802459">
            <a:off x="2982913" y="4392613"/>
            <a:ext cx="331787" cy="257175"/>
          </a:xfrm>
          <a:prstGeom prst="rightArrow">
            <a:avLst>
              <a:gd name="adj1" fmla="val 50000"/>
              <a:gd name="adj2" fmla="val 32253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9269" name="Text Box 9"/>
          <p:cNvSpPr txBox="1">
            <a:spLocks noChangeArrowheads="1"/>
          </p:cNvSpPr>
          <p:nvPr/>
        </p:nvSpPr>
        <p:spPr bwMode="auto">
          <a:xfrm>
            <a:off x="6689725" y="1333500"/>
            <a:ext cx="181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400"/>
              <a:t>Neg. Feedback </a:t>
            </a:r>
            <a:endParaRPr lang="en-US" sz="1400"/>
          </a:p>
        </p:txBody>
      </p:sp>
      <p:sp>
        <p:nvSpPr>
          <p:cNvPr id="139270" name="Text Box 10"/>
          <p:cNvSpPr txBox="1">
            <a:spLocks noChangeArrowheads="1"/>
          </p:cNvSpPr>
          <p:nvPr/>
        </p:nvSpPr>
        <p:spPr bwMode="auto">
          <a:xfrm>
            <a:off x="6781800" y="3221038"/>
            <a:ext cx="181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400"/>
              <a:t>Pos. Feedback </a:t>
            </a:r>
            <a:endParaRPr lang="en-US" sz="1400"/>
          </a:p>
        </p:txBody>
      </p:sp>
      <p:sp>
        <p:nvSpPr>
          <p:cNvPr id="139271" name="Text Box 13"/>
          <p:cNvSpPr txBox="1">
            <a:spLocks noChangeArrowheads="1"/>
          </p:cNvSpPr>
          <p:nvPr/>
        </p:nvSpPr>
        <p:spPr bwMode="auto">
          <a:xfrm>
            <a:off x="1006475" y="192088"/>
            <a:ext cx="2586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b="1"/>
              <a:t>Present</a:t>
            </a:r>
            <a:endParaRPr lang="en-US" sz="1400" b="1"/>
          </a:p>
        </p:txBody>
      </p:sp>
      <p:sp>
        <p:nvSpPr>
          <p:cNvPr id="139272" name="Text Box 14"/>
          <p:cNvSpPr txBox="1">
            <a:spLocks noChangeArrowheads="1"/>
          </p:cNvSpPr>
          <p:nvPr/>
        </p:nvSpPr>
        <p:spPr bwMode="auto">
          <a:xfrm>
            <a:off x="4041775" y="152400"/>
            <a:ext cx="2586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b="1"/>
              <a:t>Perturbed Future</a:t>
            </a:r>
            <a:endParaRPr lang="en-US" sz="1400" b="1"/>
          </a:p>
        </p:txBody>
      </p:sp>
      <p:pic>
        <p:nvPicPr>
          <p:cNvPr id="139273" name="Picture 184" descr="stratocumulus_n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2336800"/>
            <a:ext cx="2281238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4" name="Picture 185" descr="stratocumulus_pert_thi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571500"/>
            <a:ext cx="22891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5" name="Picture 186" descr="stratocumulus_pert_th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5100" y="2451100"/>
            <a:ext cx="22891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6" name="Picture 187" descr="stratocumulus_pert_c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4343400"/>
            <a:ext cx="22891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7" name="Text Box 188"/>
          <p:cNvSpPr txBox="1">
            <a:spLocks noChangeArrowheads="1"/>
          </p:cNvSpPr>
          <p:nvPr/>
        </p:nvSpPr>
        <p:spPr bwMode="auto">
          <a:xfrm>
            <a:off x="6769100" y="4999038"/>
            <a:ext cx="2147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400"/>
              <a:t>Strong Pos. Feedback </a:t>
            </a:r>
            <a:endParaRPr lang="en-US" sz="1400"/>
          </a:p>
        </p:txBody>
      </p:sp>
      <p:sp>
        <p:nvSpPr>
          <p:cNvPr id="139278" name="AutoShape 189"/>
          <p:cNvSpPr>
            <a:spLocks noChangeAspect="1" noChangeArrowheads="1"/>
          </p:cNvSpPr>
          <p:nvPr/>
        </p:nvSpPr>
        <p:spPr bwMode="auto">
          <a:xfrm>
            <a:off x="2982913" y="2982913"/>
            <a:ext cx="331787" cy="257175"/>
          </a:xfrm>
          <a:prstGeom prst="rightArrow">
            <a:avLst>
              <a:gd name="adj1" fmla="val 50000"/>
              <a:gd name="adj2" fmla="val 32253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1752600" y="6248400"/>
            <a:ext cx="1582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err="1" smtClean="0"/>
              <a:t>slide</a:t>
            </a:r>
            <a:r>
              <a:rPr lang="nl-NL" sz="1200" i="1" dirty="0" smtClean="0"/>
              <a:t> Pier </a:t>
            </a:r>
            <a:r>
              <a:rPr lang="nl-NL" sz="1200" i="1" dirty="0" err="1" smtClean="0"/>
              <a:t>Siebesma</a:t>
            </a:r>
            <a:endParaRPr lang="nl-NL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Can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models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faithfully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represent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low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clouds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  <a:b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Simulations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of the ASTEX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Lagrangian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stratocumulus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experiment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4" name="Afbeelding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62063"/>
            <a:ext cx="7272338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7244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Modeling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results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for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ASTEX case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4" name="Afbeelding 13" descr="figure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14400" y="685800"/>
            <a:ext cx="3218201" cy="5013325"/>
          </a:xfrm>
          <a:prstGeom prst="rect">
            <a:avLst/>
          </a:prstGeom>
        </p:spPr>
      </p:pic>
      <p:sp>
        <p:nvSpPr>
          <p:cNvPr id="37" name="Tekstvak 36"/>
          <p:cNvSpPr txBox="1"/>
          <p:nvPr/>
        </p:nvSpPr>
        <p:spPr>
          <a:xfrm>
            <a:off x="1219200" y="5719465"/>
            <a:ext cx="2516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 smtClean="0"/>
              <a:t>Van der </a:t>
            </a:r>
            <a:r>
              <a:rPr lang="nl-NL" sz="1400" i="1" dirty="0" err="1" smtClean="0"/>
              <a:t>Dussen</a:t>
            </a:r>
            <a:r>
              <a:rPr lang="nl-NL" sz="1400" i="1" dirty="0" smtClean="0"/>
              <a:t> et </a:t>
            </a:r>
            <a:r>
              <a:rPr lang="nl-NL" sz="1400" i="1" dirty="0" err="1" smtClean="0"/>
              <a:t>al.</a:t>
            </a:r>
            <a:r>
              <a:rPr lang="nl-NL" sz="1400" i="1" dirty="0" smtClean="0"/>
              <a:t> (2012)</a:t>
            </a:r>
            <a:endParaRPr lang="nl-NL" sz="1400" i="1" dirty="0"/>
          </a:p>
        </p:txBody>
      </p:sp>
      <p:sp>
        <p:nvSpPr>
          <p:cNvPr id="5" name="Tekstvak 4"/>
          <p:cNvSpPr txBox="1"/>
          <p:nvPr/>
        </p:nvSpPr>
        <p:spPr>
          <a:xfrm>
            <a:off x="4419600" y="13716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nl-NL" sz="1600" dirty="0" smtClean="0"/>
              <a:t> Case set-up </a:t>
            </a:r>
            <a:r>
              <a:rPr lang="nl-NL" sz="1600" dirty="0" err="1" smtClean="0"/>
              <a:t>based</a:t>
            </a:r>
            <a:r>
              <a:rPr lang="nl-NL" sz="1600" dirty="0" smtClean="0"/>
              <a:t> </a:t>
            </a:r>
            <a:r>
              <a:rPr lang="nl-NL" sz="1600" dirty="0" err="1" smtClean="0"/>
              <a:t>on</a:t>
            </a:r>
            <a:r>
              <a:rPr lang="nl-NL" sz="1600" dirty="0" smtClean="0"/>
              <a:t> De </a:t>
            </a:r>
            <a:r>
              <a:rPr lang="nl-NL" sz="1600" dirty="0" err="1" smtClean="0"/>
              <a:t>Roode</a:t>
            </a:r>
            <a:r>
              <a:rPr lang="nl-NL" sz="1600" dirty="0" smtClean="0"/>
              <a:t> and </a:t>
            </a:r>
            <a:r>
              <a:rPr lang="nl-NL" sz="1600" dirty="0" err="1" smtClean="0"/>
              <a:t>Duynkerke</a:t>
            </a:r>
            <a:r>
              <a:rPr lang="nl-NL" sz="1600" dirty="0" smtClean="0"/>
              <a:t> (1997) </a:t>
            </a:r>
          </a:p>
          <a:p>
            <a:pPr>
              <a:buFont typeface="Arial"/>
              <a:buChar char="•"/>
            </a:pPr>
            <a:endParaRPr lang="nl-NL" sz="1600" dirty="0" smtClean="0"/>
          </a:p>
          <a:p>
            <a:pPr>
              <a:buFont typeface="Arial"/>
              <a:buChar char="•"/>
            </a:pPr>
            <a:r>
              <a:rPr lang="nl-NL" sz="1600" dirty="0" smtClean="0"/>
              <a:t> 20 international </a:t>
            </a:r>
            <a:r>
              <a:rPr lang="nl-NL" sz="1600" dirty="0" err="1" smtClean="0"/>
              <a:t>institutions</a:t>
            </a:r>
            <a:r>
              <a:rPr lang="nl-NL" sz="1600" dirty="0" smtClean="0"/>
              <a:t> </a:t>
            </a:r>
            <a:r>
              <a:rPr lang="nl-NL" sz="1600" dirty="0" err="1" smtClean="0"/>
              <a:t>participate</a:t>
            </a:r>
            <a:r>
              <a:rPr lang="nl-NL" sz="1600" dirty="0" smtClean="0"/>
              <a:t> in </a:t>
            </a:r>
            <a:r>
              <a:rPr lang="nl-NL" sz="1600" dirty="0" err="1" smtClean="0"/>
              <a:t>this</a:t>
            </a:r>
            <a:r>
              <a:rPr lang="nl-NL" sz="1600" dirty="0" smtClean="0"/>
              <a:t> model </a:t>
            </a:r>
            <a:r>
              <a:rPr lang="nl-NL" sz="1600" dirty="0" err="1" smtClean="0"/>
              <a:t>intercomparison</a:t>
            </a:r>
            <a:r>
              <a:rPr lang="nl-NL" sz="1600" dirty="0" smtClean="0"/>
              <a:t> case</a:t>
            </a:r>
            <a:endParaRPr lang="nl-N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152400"/>
            <a:ext cx="7659688" cy="941388"/>
          </a:xfrm>
        </p:spPr>
        <p:txBody>
          <a:bodyPr/>
          <a:lstStyle/>
          <a:p>
            <a:pPr marL="0" indent="0"/>
            <a:r>
              <a:rPr lang="nl-NL" sz="2400" b="1" dirty="0" err="1" smtClean="0">
                <a:latin typeface="Arial"/>
              </a:rPr>
              <a:t>Stratocumulus</a:t>
            </a:r>
            <a:r>
              <a:rPr lang="nl-NL" sz="2400" b="1" dirty="0" smtClean="0">
                <a:latin typeface="Arial"/>
              </a:rPr>
              <a:t> </a:t>
            </a:r>
            <a:r>
              <a:rPr lang="nl-NL" sz="2400" b="1" dirty="0" err="1" smtClean="0">
                <a:latin typeface="Arial"/>
              </a:rPr>
              <a:t>off</a:t>
            </a:r>
            <a:r>
              <a:rPr lang="nl-NL" sz="2400" b="1" dirty="0" smtClean="0">
                <a:latin typeface="Arial"/>
              </a:rPr>
              <a:t> the coast of </a:t>
            </a:r>
            <a:r>
              <a:rPr lang="nl-NL" sz="2400" b="1" dirty="0" err="1" smtClean="0">
                <a:latin typeface="Arial"/>
              </a:rPr>
              <a:t>California</a:t>
            </a:r>
            <a:endParaRPr lang="nl-NL" sz="2400" b="1" dirty="0">
              <a:latin typeface="Arial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59227" y="1093788"/>
            <a:ext cx="5568950" cy="5078412"/>
            <a:chOff x="428" y="960"/>
            <a:chExt cx="3413" cy="3194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7" y="960"/>
              <a:ext cx="2773" cy="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721" y="960"/>
              <a:ext cx="0" cy="2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 rot="-5397083">
              <a:off x="194" y="2151"/>
              <a:ext cx="6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1100 km</a:t>
              </a: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 rot="2917">
              <a:off x="2065" y="3936"/>
              <a:ext cx="68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1100 km</a:t>
              </a: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>
              <a:off x="1057" y="3840"/>
              <a:ext cx="27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Results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of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single-column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model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versions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of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climate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models: </a:t>
            </a:r>
            <a:b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cloud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fraction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" name="Picture 8" descr="result_ASTEX_1992061300_intercomp_cc_lege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90650"/>
            <a:ext cx="2065338" cy="5162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7" descr="result_ASTEX_1992061300_intercomp_c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52550"/>
            <a:ext cx="5943600" cy="3490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1066800" y="5057001"/>
            <a:ext cx="2206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smtClean="0"/>
              <a:t>Plot </a:t>
            </a:r>
            <a:r>
              <a:rPr lang="nl-NL" sz="1200" i="1" dirty="0" err="1" smtClean="0"/>
              <a:t>by</a:t>
            </a:r>
            <a:r>
              <a:rPr lang="nl-NL" sz="1200" i="1" dirty="0" smtClean="0"/>
              <a:t> Roel </a:t>
            </a:r>
            <a:r>
              <a:rPr lang="nl-NL" sz="1200" i="1" dirty="0" err="1" smtClean="0"/>
              <a:t>Neggers</a:t>
            </a:r>
            <a:r>
              <a:rPr lang="nl-NL" sz="1200" i="1" dirty="0" smtClean="0"/>
              <a:t> (KNMI)</a:t>
            </a:r>
            <a:endParaRPr lang="nl-NL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What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did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we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learn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from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the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Lagrangian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transition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82675"/>
            <a:ext cx="8229600" cy="445443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85800" y="5715000"/>
            <a:ext cx="242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err="1" smtClean="0"/>
              <a:t>Movie</a:t>
            </a:r>
            <a:r>
              <a:rPr lang="nl-NL" sz="1200" i="1" dirty="0" smtClean="0"/>
              <a:t> </a:t>
            </a:r>
            <a:r>
              <a:rPr lang="nl-NL" sz="1200" i="1" dirty="0" err="1" smtClean="0"/>
              <a:t>by</a:t>
            </a:r>
            <a:r>
              <a:rPr lang="nl-NL" sz="1200" i="1" dirty="0" smtClean="0"/>
              <a:t> Johan van der </a:t>
            </a:r>
            <a:r>
              <a:rPr lang="nl-NL" sz="1200" i="1" dirty="0" err="1" smtClean="0"/>
              <a:t>Dussen</a:t>
            </a:r>
            <a:endParaRPr lang="nl-NL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4938" y="0"/>
            <a:ext cx="84756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eaLnBrk="0" hangingPunct="0">
              <a:lnSpc>
                <a:spcPct val="150000"/>
              </a:lnSpc>
              <a:defRPr/>
            </a:pPr>
            <a:r>
              <a:rPr lang="nl-NL" sz="2000" b="1" kern="0" dirty="0">
                <a:solidFill>
                  <a:srgbClr val="3366FF"/>
                </a:solidFill>
                <a:latin typeface="Tahoma" charset="0"/>
              </a:rPr>
              <a:t>The CGILS project  </a:t>
            </a:r>
            <a:r>
              <a:rPr lang="nl-NL" sz="2000" b="1" i="1" kern="0" dirty="0">
                <a:solidFill>
                  <a:srgbClr val="3366FF"/>
                </a:solidFill>
                <a:latin typeface="Tahoma" charset="0"/>
              </a:rPr>
              <a:t>(</a:t>
            </a:r>
            <a:r>
              <a:rPr lang="nl-NL" sz="2000" b="1" i="1" kern="0" dirty="0" err="1">
                <a:solidFill>
                  <a:srgbClr val="3366FF"/>
                </a:solidFill>
                <a:latin typeface="Tahoma" charset="0"/>
              </a:rPr>
              <a:t>Zhang</a:t>
            </a:r>
            <a:r>
              <a:rPr lang="nl-NL" sz="2000" b="1" i="1" kern="0" dirty="0">
                <a:solidFill>
                  <a:srgbClr val="3366FF"/>
                </a:solidFill>
                <a:latin typeface="Tahoma" charset="0"/>
              </a:rPr>
              <a:t> et </a:t>
            </a:r>
            <a:r>
              <a:rPr lang="nl-NL" sz="2000" b="1" i="1" kern="0" dirty="0" err="1">
                <a:solidFill>
                  <a:srgbClr val="3366FF"/>
                </a:solidFill>
                <a:latin typeface="Tahoma" charset="0"/>
              </a:rPr>
              <a:t>al.</a:t>
            </a:r>
            <a:r>
              <a:rPr lang="nl-NL" sz="2000" b="1" i="1" kern="0" dirty="0">
                <a:solidFill>
                  <a:srgbClr val="3366FF"/>
                </a:solidFill>
                <a:latin typeface="Tahoma" charset="0"/>
              </a:rPr>
              <a:t> </a:t>
            </a:r>
            <a:r>
              <a:rPr lang="nl-NL" sz="2000" b="1" i="1" kern="0" dirty="0" smtClean="0">
                <a:solidFill>
                  <a:srgbClr val="3366FF"/>
                </a:solidFill>
                <a:latin typeface="Tahoma" charset="0"/>
              </a:rPr>
              <a:t>2013)</a:t>
            </a:r>
            <a:endParaRPr lang="nl-NL" sz="2000" b="1" i="1" kern="0" dirty="0">
              <a:solidFill>
                <a:srgbClr val="3366FF"/>
              </a:solidFill>
              <a:latin typeface="Tahoma" charset="0"/>
            </a:endParaRPr>
          </a:p>
        </p:txBody>
      </p:sp>
      <p:sp>
        <p:nvSpPr>
          <p:cNvPr id="3" name="Tekstvak 16"/>
          <p:cNvSpPr txBox="1">
            <a:spLocks noChangeArrowheads="1"/>
          </p:cNvSpPr>
          <p:nvPr/>
        </p:nvSpPr>
        <p:spPr bwMode="auto">
          <a:xfrm>
            <a:off x="819150" y="4648200"/>
            <a:ext cx="71628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>
                <a:latin typeface="Calibri" charset="0"/>
              </a:rPr>
              <a:t>Equilibrium states</a:t>
            </a:r>
            <a:r>
              <a:rPr lang="nl-NL" sz="1400">
                <a:latin typeface="Calibri" charset="0"/>
              </a:rPr>
              <a:t> are computed for three selected columns in the Hadley circulation 	</a:t>
            </a:r>
          </a:p>
          <a:p>
            <a:pPr>
              <a:lnSpc>
                <a:spcPct val="150000"/>
              </a:lnSpc>
            </a:pPr>
            <a:r>
              <a:rPr lang="nl-NL" sz="1400">
                <a:latin typeface="Calibri" charset="0"/>
              </a:rPr>
              <a:t>	* Single-column model (SCM) versions of climate models </a:t>
            </a:r>
          </a:p>
          <a:p>
            <a:pPr>
              <a:lnSpc>
                <a:spcPct val="150000"/>
              </a:lnSpc>
            </a:pPr>
            <a:r>
              <a:rPr lang="nl-NL" sz="1400">
                <a:latin typeface="Calibri" charset="0"/>
              </a:rPr>
              <a:t>	* Large-eddy simulation (LES) models</a:t>
            </a:r>
          </a:p>
        </p:txBody>
      </p:sp>
      <p:grpSp>
        <p:nvGrpSpPr>
          <p:cNvPr id="4" name="Groeperen 26"/>
          <p:cNvGrpSpPr>
            <a:grpSpLocks/>
          </p:cNvGrpSpPr>
          <p:nvPr/>
        </p:nvGrpSpPr>
        <p:grpSpPr bwMode="auto">
          <a:xfrm>
            <a:off x="1371600" y="808038"/>
            <a:ext cx="5718175" cy="3624262"/>
            <a:chOff x="1370864" y="807442"/>
            <a:chExt cx="5718942" cy="3625078"/>
          </a:xfrm>
        </p:grpSpPr>
        <p:grpSp>
          <p:nvGrpSpPr>
            <p:cNvPr id="5" name="Groeperen 24"/>
            <p:cNvGrpSpPr>
              <a:grpSpLocks/>
            </p:cNvGrpSpPr>
            <p:nvPr/>
          </p:nvGrpSpPr>
          <p:grpSpPr bwMode="auto">
            <a:xfrm>
              <a:off x="1570678" y="1157586"/>
              <a:ext cx="5179334" cy="3167755"/>
              <a:chOff x="1384300" y="1343244"/>
              <a:chExt cx="6375400" cy="3920733"/>
            </a:xfrm>
          </p:grpSpPr>
          <p:pic>
            <p:nvPicPr>
              <p:cNvPr id="7" name="Afbeelding 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84300" y="1343244"/>
                <a:ext cx="6375400" cy="326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Pijl omhoog 7"/>
              <p:cNvSpPr/>
              <p:nvPr/>
            </p:nvSpPr>
            <p:spPr>
              <a:xfrm>
                <a:off x="6473758" y="4256760"/>
                <a:ext cx="222798" cy="452017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  <p:sp>
            <p:nvSpPr>
              <p:cNvPr id="9" name="Pijl omhoog 8"/>
              <p:cNvSpPr/>
              <p:nvPr/>
            </p:nvSpPr>
            <p:spPr>
              <a:xfrm>
                <a:off x="5273778" y="4256760"/>
                <a:ext cx="222798" cy="453983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  <p:sp>
            <p:nvSpPr>
              <p:cNvPr id="10" name="Pijl omhoog 9"/>
              <p:cNvSpPr/>
              <p:nvPr/>
            </p:nvSpPr>
            <p:spPr>
              <a:xfrm>
                <a:off x="3895952" y="4256760"/>
                <a:ext cx="222798" cy="453983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  <p:sp>
            <p:nvSpPr>
              <p:cNvPr id="11" name="Tekstvak 21"/>
              <p:cNvSpPr txBox="1">
                <a:spLocks noChangeArrowheads="1"/>
              </p:cNvSpPr>
              <p:nvPr/>
            </p:nvSpPr>
            <p:spPr bwMode="auto">
              <a:xfrm>
                <a:off x="4451107" y="4768761"/>
                <a:ext cx="1536307" cy="49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S11 cumulus under stratocumulus</a:t>
                </a:r>
              </a:p>
            </p:txBody>
          </p:sp>
          <p:sp>
            <p:nvSpPr>
              <p:cNvPr id="12" name="Tekstvak 22"/>
              <p:cNvSpPr txBox="1">
                <a:spLocks noChangeArrowheads="1"/>
              </p:cNvSpPr>
              <p:nvPr/>
            </p:nvSpPr>
            <p:spPr bwMode="auto">
              <a:xfrm>
                <a:off x="3506582" y="4768761"/>
                <a:ext cx="929680" cy="49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S6</a:t>
                </a:r>
              </a:p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cumulus</a:t>
                </a:r>
              </a:p>
            </p:txBody>
          </p:sp>
          <p:sp>
            <p:nvSpPr>
              <p:cNvPr id="13" name="Tekstvak 23"/>
              <p:cNvSpPr txBox="1">
                <a:spLocks noChangeArrowheads="1"/>
              </p:cNvSpPr>
              <p:nvPr/>
            </p:nvSpPr>
            <p:spPr bwMode="auto">
              <a:xfrm>
                <a:off x="5913190" y="4768761"/>
                <a:ext cx="1385517" cy="49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S12 </a:t>
                </a:r>
              </a:p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 stratocumulus</a:t>
                </a:r>
              </a:p>
            </p:txBody>
          </p:sp>
        </p:grpSp>
        <p:sp>
          <p:nvSpPr>
            <p:cNvPr id="6" name="Rechthoek 5"/>
            <p:cNvSpPr/>
            <p:nvPr/>
          </p:nvSpPr>
          <p:spPr>
            <a:xfrm>
              <a:off x="1370864" y="807442"/>
              <a:ext cx="5718942" cy="36250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sp>
        <p:nvSpPr>
          <p:cNvPr id="14" name="Rectangle 5"/>
          <p:cNvSpPr>
            <a:spLocks/>
          </p:cNvSpPr>
          <p:nvPr/>
        </p:nvSpPr>
        <p:spPr bwMode="auto">
          <a:xfrm>
            <a:off x="906463" y="5829300"/>
            <a:ext cx="8618537" cy="102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>
            <a:prstTxWarp prst="textNoShape">
              <a:avLst/>
            </a:prstTxWarp>
          </a:bodyPr>
          <a:lstStyle/>
          <a:p>
            <a:pPr marL="173038" indent="-133350">
              <a:lnSpc>
                <a:spcPct val="150000"/>
              </a:lnSpc>
              <a:buSzPct val="125000"/>
              <a:buFont typeface="Arial" charset="0"/>
              <a:buChar char="•"/>
            </a:pPr>
            <a:r>
              <a:rPr lang="en-US" sz="1400">
                <a:latin typeface="Calibri" charset="0"/>
                <a:ea typeface="Arial" charset="0"/>
                <a:sym typeface="Arial" charset="0"/>
              </a:rPr>
              <a:t>Run to steady state with </a:t>
            </a:r>
            <a:r>
              <a:rPr lang="en-US" sz="1400">
                <a:solidFill>
                  <a:srgbClr val="FF0000"/>
                </a:solidFill>
                <a:latin typeface="Calibri" charset="0"/>
                <a:ea typeface="Arial" charset="0"/>
                <a:sym typeface="Arial" charset="0"/>
              </a:rPr>
              <a:t>diurnally-averaged </a:t>
            </a:r>
            <a:r>
              <a:rPr lang="en-US" sz="1400">
                <a:latin typeface="Calibri" charset="0"/>
                <a:ea typeface="Arial" charset="0"/>
                <a:sym typeface="Arial" charset="0"/>
              </a:rPr>
              <a:t>insolation</a:t>
            </a:r>
          </a:p>
          <a:p>
            <a:pPr marL="173038" indent="-133350">
              <a:lnSpc>
                <a:spcPct val="150000"/>
              </a:lnSpc>
              <a:buSzPct val="125000"/>
              <a:buFont typeface="Arial" charset="0"/>
              <a:buChar char="•"/>
            </a:pPr>
            <a:r>
              <a:rPr lang="en-US" sz="1400">
                <a:latin typeface="Calibri" charset="0"/>
                <a:ea typeface="Arial" charset="0"/>
                <a:sym typeface="Arial" charset="0"/>
              </a:rPr>
              <a:t>Vertical profiles of temperature, humidity and ozone above the LES domain are used for radiative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4938" y="0"/>
            <a:ext cx="84756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eaLnBrk="0" hangingPunct="0">
              <a:lnSpc>
                <a:spcPct val="150000"/>
              </a:lnSpc>
              <a:defRPr/>
            </a:pP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Cloud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Radiative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Feedback (CRF)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if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the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large-scale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forcing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is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perturbed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(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higher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sea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surface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 </a:t>
            </a:r>
            <a:r>
              <a:rPr lang="nl-NL" sz="2000" b="1" kern="0" dirty="0" err="1" smtClean="0">
                <a:solidFill>
                  <a:srgbClr val="3366FF"/>
                </a:solidFill>
                <a:latin typeface="Tahoma" charset="0"/>
              </a:rPr>
              <a:t>temperature</a:t>
            </a:r>
            <a:r>
              <a:rPr lang="nl-NL" sz="2000" b="1" kern="0" dirty="0" smtClean="0">
                <a:solidFill>
                  <a:srgbClr val="3366FF"/>
                </a:solidFill>
                <a:latin typeface="Tahoma" charset="0"/>
              </a:rPr>
              <a:t>) </a:t>
            </a:r>
            <a:endParaRPr lang="nl-NL" sz="2000" b="1" i="1" kern="0" dirty="0">
              <a:solidFill>
                <a:srgbClr val="3366FF"/>
              </a:solidFill>
              <a:latin typeface="Tahoma" charset="0"/>
            </a:endParaRPr>
          </a:p>
        </p:txBody>
      </p:sp>
      <p:grpSp>
        <p:nvGrpSpPr>
          <p:cNvPr id="12" name="Groeperen 11"/>
          <p:cNvGrpSpPr/>
          <p:nvPr/>
        </p:nvGrpSpPr>
        <p:grpSpPr>
          <a:xfrm>
            <a:off x="-103188" y="1349110"/>
            <a:ext cx="9247188" cy="6270890"/>
            <a:chOff x="-103188" y="968110"/>
            <a:chExt cx="9247188" cy="6270890"/>
          </a:xfrm>
        </p:grpSpPr>
        <p:pic>
          <p:nvPicPr>
            <p:cNvPr id="16" name="Afbeelding 15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7400" y="968110"/>
              <a:ext cx="4953000" cy="6270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eperen 27"/>
            <p:cNvGrpSpPr>
              <a:grpSpLocks/>
            </p:cNvGrpSpPr>
            <p:nvPr/>
          </p:nvGrpSpPr>
          <p:grpSpPr bwMode="auto">
            <a:xfrm>
              <a:off x="-103188" y="1295400"/>
              <a:ext cx="1779588" cy="2250961"/>
              <a:chOff x="-103734" y="1488340"/>
              <a:chExt cx="1248086" cy="2115208"/>
            </a:xfrm>
          </p:grpSpPr>
          <p:sp>
            <p:nvSpPr>
              <p:cNvPr id="19" name="Pijl omhoog 18"/>
              <p:cNvSpPr/>
              <p:nvPr/>
            </p:nvSpPr>
            <p:spPr>
              <a:xfrm rot="5400000">
                <a:off x="440114" y="3329631"/>
                <a:ext cx="181031" cy="366803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  <p:sp>
            <p:nvSpPr>
              <p:cNvPr id="20" name="Pijl omhoog 19"/>
              <p:cNvSpPr/>
              <p:nvPr/>
            </p:nvSpPr>
            <p:spPr>
              <a:xfrm rot="5400000">
                <a:off x="441703" y="1795628"/>
                <a:ext cx="181031" cy="366804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  <p:sp>
            <p:nvSpPr>
              <p:cNvPr id="21" name="Tekstvak 24"/>
              <p:cNvSpPr txBox="1">
                <a:spLocks noChangeArrowheads="1"/>
              </p:cNvSpPr>
              <p:nvPr/>
            </p:nvSpPr>
            <p:spPr bwMode="auto">
              <a:xfrm>
                <a:off x="-103734" y="2919263"/>
                <a:ext cx="1248086" cy="375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S11 cumulus under stratocumulus</a:t>
                </a:r>
              </a:p>
            </p:txBody>
          </p:sp>
          <p:sp>
            <p:nvSpPr>
              <p:cNvPr id="22" name="Tekstvak 25"/>
              <p:cNvSpPr txBox="1">
                <a:spLocks noChangeArrowheads="1"/>
              </p:cNvSpPr>
              <p:nvPr/>
            </p:nvSpPr>
            <p:spPr bwMode="auto">
              <a:xfrm>
                <a:off x="153319" y="1488340"/>
                <a:ext cx="755266" cy="375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S12</a:t>
                </a:r>
              </a:p>
              <a:p>
                <a:pPr algn="ctr"/>
                <a:r>
                  <a:rPr lang="nl-NL" sz="1000">
                    <a:solidFill>
                      <a:srgbClr val="FF0000"/>
                    </a:solidFill>
                    <a:latin typeface="Calibri" charset="0"/>
                  </a:rPr>
                  <a:t>stratocumulus</a:t>
                </a:r>
              </a:p>
            </p:txBody>
          </p:sp>
        </p:grpSp>
        <p:sp>
          <p:nvSpPr>
            <p:cNvPr id="11" name="Rechthoek 10"/>
            <p:cNvSpPr/>
            <p:nvPr/>
          </p:nvSpPr>
          <p:spPr>
            <a:xfrm>
              <a:off x="762000" y="5029200"/>
              <a:ext cx="8382000" cy="182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Tekstvak 12"/>
          <p:cNvSpPr txBox="1"/>
          <p:nvPr/>
        </p:nvSpPr>
        <p:spPr>
          <a:xfrm>
            <a:off x="7162800" y="160020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200" dirty="0" smtClean="0">
                <a:solidFill>
                  <a:srgbClr val="FF0000"/>
                </a:solidFill>
              </a:rPr>
              <a:t>red =</a:t>
            </a:r>
          </a:p>
          <a:p>
            <a:pPr algn="ctr"/>
            <a:r>
              <a:rPr lang="nl-NL" sz="1200" dirty="0" err="1" smtClean="0">
                <a:solidFill>
                  <a:srgbClr val="FF0000"/>
                </a:solidFill>
              </a:rPr>
              <a:t>positive</a:t>
            </a:r>
            <a:r>
              <a:rPr lang="nl-NL" sz="1200" dirty="0" smtClean="0">
                <a:solidFill>
                  <a:srgbClr val="FF0000"/>
                </a:solidFill>
              </a:rPr>
              <a:t> feedback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134550" y="2281535"/>
            <a:ext cx="143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200" dirty="0" smtClean="0">
                <a:solidFill>
                  <a:srgbClr val="3366FF"/>
                </a:solidFill>
              </a:rPr>
              <a:t>blue=</a:t>
            </a:r>
          </a:p>
          <a:p>
            <a:pPr algn="ctr"/>
            <a:r>
              <a:rPr lang="nl-NL" sz="1200" dirty="0" err="1" smtClean="0">
                <a:solidFill>
                  <a:srgbClr val="3366FF"/>
                </a:solidFill>
              </a:rPr>
              <a:t>negative</a:t>
            </a:r>
            <a:r>
              <a:rPr lang="nl-NL" sz="1200" dirty="0" smtClean="0">
                <a:solidFill>
                  <a:srgbClr val="3366FF"/>
                </a:solidFill>
              </a:rPr>
              <a:t>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matic_mixed_layer_sm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381000"/>
            <a:ext cx="8153400" cy="5761607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8305800" cy="1082675"/>
          </a:xfrm>
        </p:spPr>
        <p:txBody>
          <a:bodyPr/>
          <a:lstStyle/>
          <a:p>
            <a:pPr marL="0" lvl="0" indent="0" defTabSz="457200" eaLnBrk="1" hangingPunct="1">
              <a:lnSpc>
                <a:spcPct val="150000"/>
              </a:lnSpc>
              <a:defRPr/>
            </a:pP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"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phase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space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”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experiments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with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conceptual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model:</a:t>
            </a:r>
            <a:b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how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do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inversion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jumps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control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equilibrium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solutions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4800600"/>
            <a:ext cx="5689600" cy="77799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600200" y="5678269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 0		=	</a:t>
            </a:r>
            <a:r>
              <a:rPr lang="nl-NL" dirty="0" err="1" smtClean="0">
                <a:solidFill>
                  <a:srgbClr val="FF0000"/>
                </a:solidFill>
              </a:rPr>
              <a:t>surface</a:t>
            </a:r>
            <a:r>
              <a:rPr lang="nl-NL" dirty="0" smtClean="0">
                <a:solidFill>
                  <a:srgbClr val="FF0000"/>
                </a:solidFill>
              </a:rPr>
              <a:t> flux	+	</a:t>
            </a:r>
            <a:r>
              <a:rPr lang="nl-NL" dirty="0" err="1" smtClean="0">
                <a:solidFill>
                  <a:srgbClr val="FF0000"/>
                </a:solidFill>
              </a:rPr>
              <a:t>entrainment</a:t>
            </a:r>
            <a:r>
              <a:rPr lang="nl-NL" dirty="0" smtClean="0">
                <a:solidFill>
                  <a:srgbClr val="FF0000"/>
                </a:solidFill>
              </a:rPr>
              <a:t> flux -	</a:t>
            </a:r>
            <a:r>
              <a:rPr lang="nl-NL" dirty="0" err="1" smtClean="0">
                <a:solidFill>
                  <a:srgbClr val="FF0000"/>
                </a:solidFill>
              </a:rPr>
              <a:t>source</a:t>
            </a:r>
            <a:r>
              <a:rPr lang="nl-NL" dirty="0" smtClean="0">
                <a:solidFill>
                  <a:srgbClr val="FF0000"/>
                </a:solidFill>
              </a:rPr>
              <a:t>  		</a:t>
            </a:r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325"/>
            <a:ext cx="8534400" cy="1082675"/>
          </a:xfrm>
        </p:spPr>
        <p:txBody>
          <a:bodyPr/>
          <a:lstStyle/>
          <a:p>
            <a:pPr marL="0" lvl="0" indent="0" defTabSz="457200" eaLnBrk="1" hangingPunct="1">
              <a:lnSpc>
                <a:spcPct val="150000"/>
              </a:lnSpc>
              <a:defRPr/>
            </a:pP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Liquid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water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path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(LWP) response to a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perturbation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in the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sea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surface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temperature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smtClean="0">
                <a:latin typeface="Symbol" charset="2"/>
                <a:ea typeface="ＭＳ Ｐゴシック" pitchFamily="-1" charset="-128"/>
                <a:cs typeface="Symbol" charset="2"/>
              </a:rPr>
              <a:t>q</a:t>
            </a:r>
            <a:r>
              <a:rPr lang="nl-NL" sz="1800" b="1" baseline="-25000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0</a:t>
            </a:r>
            <a:endParaRPr lang="nl-NL" sz="1800" b="1" dirty="0" smtClean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1" name="Groeperen 20"/>
          <p:cNvGrpSpPr/>
          <p:nvPr/>
        </p:nvGrpSpPr>
        <p:grpSpPr>
          <a:xfrm>
            <a:off x="2336800" y="1371600"/>
            <a:ext cx="4902200" cy="4255532"/>
            <a:chOff x="838200" y="1828800"/>
            <a:chExt cx="4902200" cy="4255532"/>
          </a:xfrm>
        </p:grpSpPr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828800"/>
              <a:ext cx="4368800" cy="3631565"/>
            </a:xfrm>
            <a:prstGeom prst="rect">
              <a:avLst/>
            </a:prstGeom>
          </p:spPr>
        </p:pic>
        <p:grpSp>
          <p:nvGrpSpPr>
            <p:cNvPr id="19" name="Groeperen 18"/>
            <p:cNvGrpSpPr/>
            <p:nvPr/>
          </p:nvGrpSpPr>
          <p:grpSpPr>
            <a:xfrm>
              <a:off x="838200" y="1981200"/>
              <a:ext cx="4565072" cy="4103132"/>
              <a:chOff x="1459467" y="1981200"/>
              <a:chExt cx="4565072" cy="4103132"/>
            </a:xfrm>
          </p:grpSpPr>
          <p:cxnSp>
            <p:nvCxnSpPr>
              <p:cNvPr id="11" name="Rechte verbindingslijn met pijl 10"/>
              <p:cNvCxnSpPr/>
              <p:nvPr/>
            </p:nvCxnSpPr>
            <p:spPr bwMode="auto">
              <a:xfrm>
                <a:off x="3810000" y="5561012"/>
                <a:ext cx="14478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kstvak 11"/>
              <p:cNvSpPr txBox="1"/>
              <p:nvPr/>
            </p:nvSpPr>
            <p:spPr>
              <a:xfrm>
                <a:off x="3505200" y="5715000"/>
                <a:ext cx="2519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warmer </a:t>
                </a:r>
                <a:r>
                  <a:rPr lang="nl-NL" dirty="0" err="1" smtClean="0"/>
                  <a:t>inversion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layer</a:t>
                </a:r>
                <a:endParaRPr lang="nl-NL" dirty="0"/>
              </a:p>
            </p:txBody>
          </p:sp>
          <p:cxnSp>
            <p:nvCxnSpPr>
              <p:cNvPr id="13" name="Rechte verbindingslijn met pijl 12"/>
              <p:cNvCxnSpPr/>
              <p:nvPr/>
            </p:nvCxnSpPr>
            <p:spPr bwMode="auto">
              <a:xfrm rot="5400000" flipH="1" flipV="1">
                <a:off x="1180306" y="3542506"/>
                <a:ext cx="17526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kstvak 16"/>
              <p:cNvSpPr txBox="1"/>
              <p:nvPr/>
            </p:nvSpPr>
            <p:spPr>
              <a:xfrm rot="16200000">
                <a:off x="166242" y="3274425"/>
                <a:ext cx="2955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more </a:t>
                </a:r>
                <a:r>
                  <a:rPr lang="nl-NL" dirty="0" err="1" smtClean="0"/>
                  <a:t>humid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inversion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layer</a:t>
                </a:r>
                <a:endParaRPr lang="nl-NL" dirty="0"/>
              </a:p>
            </p:txBody>
          </p:sp>
        </p:grpSp>
      </p:grpSp>
      <p:sp>
        <p:nvSpPr>
          <p:cNvPr id="20" name="Tekstvak 19"/>
          <p:cNvSpPr txBox="1"/>
          <p:nvPr/>
        </p:nvSpPr>
        <p:spPr>
          <a:xfrm>
            <a:off x="317699" y="5819001"/>
            <a:ext cx="1779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smtClean="0"/>
              <a:t>De </a:t>
            </a:r>
            <a:r>
              <a:rPr lang="nl-NL" sz="1200" i="1" dirty="0" err="1" smtClean="0"/>
              <a:t>Roode</a:t>
            </a:r>
            <a:r>
              <a:rPr lang="nl-NL" sz="1200" i="1" dirty="0" smtClean="0"/>
              <a:t> et </a:t>
            </a:r>
            <a:r>
              <a:rPr lang="nl-NL" sz="1200" i="1" dirty="0" err="1" smtClean="0"/>
              <a:t>al.</a:t>
            </a:r>
            <a:r>
              <a:rPr lang="nl-NL" sz="1200" i="1" dirty="0" smtClean="0"/>
              <a:t> (2013)</a:t>
            </a:r>
            <a:endParaRPr lang="nl-NL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325"/>
            <a:ext cx="8001000" cy="1082675"/>
          </a:xfrm>
        </p:spPr>
        <p:txBody>
          <a:bodyPr/>
          <a:lstStyle/>
          <a:p>
            <a:pPr marL="0" lvl="0" indent="0" defTabSz="457200" eaLnBrk="1" hangingPunct="1">
              <a:lnSpc>
                <a:spcPct val="150000"/>
              </a:lnSpc>
              <a:defRPr/>
            </a:pP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Cloud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regimes: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Results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from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two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different transport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schemes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used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in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weather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and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climate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models ("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dualM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" and "TKE")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48" y="1752600"/>
            <a:ext cx="5146752" cy="4267200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6043461" y="6248400"/>
            <a:ext cx="180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smtClean="0"/>
              <a:t>Dal </a:t>
            </a:r>
            <a:r>
              <a:rPr lang="nl-NL" sz="1200" i="1" dirty="0" err="1" smtClean="0"/>
              <a:t>Gesso</a:t>
            </a:r>
            <a:r>
              <a:rPr lang="nl-NL" sz="1200" i="1" dirty="0" smtClean="0"/>
              <a:t> et </a:t>
            </a:r>
            <a:r>
              <a:rPr lang="nl-NL" sz="1200" i="1" dirty="0" err="1" smtClean="0"/>
              <a:t>al.</a:t>
            </a:r>
            <a:r>
              <a:rPr lang="nl-NL" sz="1200" i="1" dirty="0" smtClean="0"/>
              <a:t> (2013)</a:t>
            </a:r>
            <a:endParaRPr lang="nl-NL" sz="1200" i="1" dirty="0"/>
          </a:p>
        </p:txBody>
      </p:sp>
      <p:sp>
        <p:nvSpPr>
          <p:cNvPr id="5" name="Tekstvak 4"/>
          <p:cNvSpPr txBox="1"/>
          <p:nvPr/>
        </p:nvSpPr>
        <p:spPr>
          <a:xfrm>
            <a:off x="2514600" y="1143000"/>
            <a:ext cx="1411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cloud</a:t>
            </a:r>
            <a:r>
              <a:rPr lang="nl-NL" sz="1400" dirty="0" smtClean="0"/>
              <a:t> cover CC</a:t>
            </a:r>
            <a:endParaRPr lang="nl-NL" sz="1400" dirty="0"/>
          </a:p>
        </p:txBody>
      </p:sp>
      <p:sp>
        <p:nvSpPr>
          <p:cNvPr id="6" name="Pijl omlaag 5"/>
          <p:cNvSpPr/>
          <p:nvPr/>
        </p:nvSpPr>
        <p:spPr bwMode="auto">
          <a:xfrm>
            <a:off x="3124200" y="1512332"/>
            <a:ext cx="152400" cy="24026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029200" y="1140023"/>
            <a:ext cx="1914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liquid</a:t>
            </a:r>
            <a:r>
              <a:rPr lang="nl-NL" sz="1400" dirty="0" smtClean="0"/>
              <a:t> water </a:t>
            </a:r>
            <a:r>
              <a:rPr lang="nl-NL" sz="1400" dirty="0" err="1" smtClean="0"/>
              <a:t>path</a:t>
            </a:r>
            <a:r>
              <a:rPr lang="nl-NL" sz="1400" dirty="0" smtClean="0"/>
              <a:t> LWP</a:t>
            </a:r>
            <a:endParaRPr lang="nl-NL" sz="1400" dirty="0"/>
          </a:p>
        </p:txBody>
      </p:sp>
      <p:sp>
        <p:nvSpPr>
          <p:cNvPr id="8" name="Pijl omlaag 7"/>
          <p:cNvSpPr/>
          <p:nvPr/>
        </p:nvSpPr>
        <p:spPr bwMode="auto">
          <a:xfrm>
            <a:off x="5791200" y="1524000"/>
            <a:ext cx="152400" cy="24026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325"/>
            <a:ext cx="8534400" cy="1082675"/>
          </a:xfrm>
        </p:spPr>
        <p:txBody>
          <a:bodyPr/>
          <a:lstStyle/>
          <a:p>
            <a:pPr marL="0" lvl="0" indent="0" defTabSz="457200" eaLnBrk="1" hangingPunct="1">
              <a:lnSpc>
                <a:spcPct val="150000"/>
              </a:lnSpc>
              <a:defRPr/>
            </a:pP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Cloud</a:t>
            </a:r>
            <a:r>
              <a:rPr lang="nl-NL" sz="18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response to warming of </a:t>
            </a:r>
            <a:r>
              <a:rPr lang="nl-NL" sz="18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atmosphere</a:t>
            </a:r>
            <a:endParaRPr lang="nl-NL" sz="1800" b="1" dirty="0" smtClean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043461" y="6248400"/>
            <a:ext cx="3199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smtClean="0"/>
              <a:t>Dal </a:t>
            </a:r>
            <a:r>
              <a:rPr lang="nl-NL" sz="1200" i="1" dirty="0" err="1" smtClean="0"/>
              <a:t>Gesso</a:t>
            </a:r>
            <a:r>
              <a:rPr lang="nl-NL" sz="1200" i="1" dirty="0" smtClean="0"/>
              <a:t> et </a:t>
            </a:r>
            <a:r>
              <a:rPr lang="nl-NL" sz="1200" i="1" dirty="0" err="1" smtClean="0"/>
              <a:t>al.</a:t>
            </a:r>
            <a:r>
              <a:rPr lang="nl-NL" sz="1200" i="1" dirty="0" smtClean="0"/>
              <a:t> (manuscript in </a:t>
            </a:r>
            <a:r>
              <a:rPr lang="nl-NL" sz="1200" i="1" dirty="0" err="1" smtClean="0"/>
              <a:t>preparation</a:t>
            </a:r>
            <a:r>
              <a:rPr lang="nl-NL" sz="1200" i="1" dirty="0" smtClean="0"/>
              <a:t>)</a:t>
            </a:r>
            <a:endParaRPr lang="nl-NL" sz="1200" i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7918450" cy="3276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676400" y="1611868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cloud</a:t>
            </a:r>
            <a:r>
              <a:rPr lang="nl-NL" sz="1400" dirty="0" smtClean="0"/>
              <a:t> cover (CC)						</a:t>
            </a:r>
            <a:r>
              <a:rPr lang="nl-NL" sz="1400" dirty="0" err="1" smtClean="0"/>
              <a:t>liquid</a:t>
            </a:r>
            <a:r>
              <a:rPr lang="nl-NL" sz="1400" dirty="0" smtClean="0"/>
              <a:t> water </a:t>
            </a:r>
            <a:r>
              <a:rPr lang="nl-NL" sz="1400" dirty="0" err="1" smtClean="0"/>
              <a:t>path</a:t>
            </a:r>
            <a:r>
              <a:rPr lang="nl-NL" sz="1400" dirty="0" smtClean="0"/>
              <a:t> (LWP)</a:t>
            </a:r>
            <a:endParaRPr lang="nl-NL" sz="1400" dirty="0"/>
          </a:p>
        </p:txBody>
      </p:sp>
      <p:cxnSp>
        <p:nvCxnSpPr>
          <p:cNvPr id="7" name="Rechte verbindingslijn met pijl 6"/>
          <p:cNvCxnSpPr/>
          <p:nvPr/>
        </p:nvCxnSpPr>
        <p:spPr bwMode="auto">
          <a:xfrm>
            <a:off x="1981200" y="5561012"/>
            <a:ext cx="1447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kstvak 7"/>
          <p:cNvSpPr txBox="1"/>
          <p:nvPr/>
        </p:nvSpPr>
        <p:spPr>
          <a:xfrm>
            <a:off x="1524000" y="5562600"/>
            <a:ext cx="25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warmer </a:t>
            </a:r>
            <a:r>
              <a:rPr lang="nl-NL" dirty="0" err="1" smtClean="0"/>
              <a:t>inversion</a:t>
            </a:r>
            <a:r>
              <a:rPr lang="nl-NL" dirty="0" smtClean="0"/>
              <a:t> </a:t>
            </a:r>
            <a:r>
              <a:rPr lang="nl-NL" dirty="0" err="1" smtClean="0"/>
              <a:t>layer</a:t>
            </a:r>
            <a:endParaRPr lang="nl-NL" dirty="0"/>
          </a:p>
        </p:txBody>
      </p:sp>
      <p:cxnSp>
        <p:nvCxnSpPr>
          <p:cNvPr id="9" name="Rechte verbindingslijn met pijl 8"/>
          <p:cNvCxnSpPr/>
          <p:nvPr/>
        </p:nvCxnSpPr>
        <p:spPr bwMode="auto">
          <a:xfrm rot="5400000" flipH="1" flipV="1">
            <a:off x="-202960" y="3542506"/>
            <a:ext cx="1752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kstvak 9"/>
          <p:cNvSpPr txBox="1"/>
          <p:nvPr/>
        </p:nvSpPr>
        <p:spPr>
          <a:xfrm rot="16200000">
            <a:off x="-1217024" y="3274425"/>
            <a:ext cx="29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more </a:t>
            </a:r>
            <a:r>
              <a:rPr lang="nl-NL" dirty="0" err="1" smtClean="0"/>
              <a:t>humid</a:t>
            </a:r>
            <a:r>
              <a:rPr lang="nl-NL" dirty="0" smtClean="0"/>
              <a:t> </a:t>
            </a:r>
            <a:r>
              <a:rPr lang="nl-NL" dirty="0" err="1" smtClean="0"/>
              <a:t>inversion</a:t>
            </a:r>
            <a:r>
              <a:rPr lang="nl-NL" dirty="0" smtClean="0"/>
              <a:t> </a:t>
            </a:r>
            <a:r>
              <a:rPr lang="nl-NL" dirty="0" err="1" smtClean="0"/>
              <a:t>layer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610600" cy="724337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Cold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air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outbreak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27331"/>
            <a:ext cx="2809240" cy="3556000"/>
          </a:xfrm>
          <a:prstGeom prst="rect">
            <a:avLst/>
          </a:prstGeom>
        </p:spPr>
      </p:pic>
      <p:sp>
        <p:nvSpPr>
          <p:cNvPr id="20" name="Pijl links 19"/>
          <p:cNvSpPr/>
          <p:nvPr/>
        </p:nvSpPr>
        <p:spPr bwMode="auto">
          <a:xfrm rot="4200000">
            <a:off x="4070871" y="1557420"/>
            <a:ext cx="384337" cy="246690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647440" y="1103868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mean</a:t>
            </a:r>
            <a:r>
              <a:rPr lang="nl-NL" sz="1400" dirty="0" smtClean="0"/>
              <a:t> wind</a:t>
            </a:r>
            <a:endParaRPr lang="nl-NL" sz="1400" dirty="0"/>
          </a:p>
        </p:txBody>
      </p:sp>
      <p:sp>
        <p:nvSpPr>
          <p:cNvPr id="30" name="Tekstvak 29"/>
          <p:cNvSpPr txBox="1"/>
          <p:nvPr/>
        </p:nvSpPr>
        <p:spPr>
          <a:xfrm>
            <a:off x="4942840" y="1457999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Satellite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610600" cy="724337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Cold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air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outbreak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case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simulated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with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the LES model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76" y="1267023"/>
            <a:ext cx="538324" cy="3403600"/>
          </a:xfrm>
          <a:prstGeom prst="rect">
            <a:avLst/>
          </a:prstGeom>
        </p:spPr>
      </p:pic>
      <p:grpSp>
        <p:nvGrpSpPr>
          <p:cNvPr id="2" name="Groeperen 17"/>
          <p:cNvGrpSpPr/>
          <p:nvPr/>
        </p:nvGrpSpPr>
        <p:grpSpPr>
          <a:xfrm>
            <a:off x="1973272" y="959246"/>
            <a:ext cx="4618027" cy="3968354"/>
            <a:chOff x="4030672" y="1216223"/>
            <a:chExt cx="4618027" cy="3968354"/>
          </a:xfrm>
        </p:grpSpPr>
        <p:grpSp>
          <p:nvGrpSpPr>
            <p:cNvPr id="3" name="Groeperen 15"/>
            <p:cNvGrpSpPr/>
            <p:nvPr/>
          </p:nvGrpSpPr>
          <p:grpSpPr>
            <a:xfrm>
              <a:off x="4030672" y="1371600"/>
              <a:ext cx="4618027" cy="3812977"/>
              <a:chOff x="4030672" y="1371600"/>
              <a:chExt cx="4618027" cy="3812977"/>
            </a:xfrm>
          </p:grpSpPr>
          <p:pic>
            <p:nvPicPr>
              <p:cNvPr id="13" name="Afbeelding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0672" y="1371600"/>
                <a:ext cx="4618027" cy="3556000"/>
              </a:xfrm>
              <a:prstGeom prst="rect">
                <a:avLst/>
              </a:prstGeom>
            </p:spPr>
          </p:pic>
          <p:sp>
            <p:nvSpPr>
              <p:cNvPr id="31" name="Tekstvak 30"/>
              <p:cNvSpPr txBox="1"/>
              <p:nvPr/>
            </p:nvSpPr>
            <p:spPr>
              <a:xfrm>
                <a:off x="4953000" y="4876800"/>
                <a:ext cx="2991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400" i="1" dirty="0" smtClean="0"/>
                  <a:t> Thomas </a:t>
                </a:r>
                <a:r>
                  <a:rPr lang="nl-NL" sz="1400" i="1" dirty="0" err="1" smtClean="0"/>
                  <a:t>Frederikse</a:t>
                </a:r>
                <a:r>
                  <a:rPr lang="nl-NL" sz="1400" i="1" dirty="0" smtClean="0"/>
                  <a:t> (</a:t>
                </a:r>
                <a:r>
                  <a:rPr lang="nl-NL" sz="1400" i="1" dirty="0" err="1" smtClean="0"/>
                  <a:t>MSc</a:t>
                </a:r>
                <a:r>
                  <a:rPr lang="nl-NL" sz="1400" i="1" dirty="0" smtClean="0"/>
                  <a:t> student)</a:t>
                </a:r>
              </a:p>
            </p:txBody>
          </p:sp>
        </p:grpSp>
        <p:sp>
          <p:nvSpPr>
            <p:cNvPr id="15" name="Tekstvak 14"/>
            <p:cNvSpPr txBox="1"/>
            <p:nvPr/>
          </p:nvSpPr>
          <p:spPr>
            <a:xfrm>
              <a:off x="4623127" y="1216223"/>
              <a:ext cx="36826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b="1" dirty="0" err="1" smtClean="0"/>
                <a:t>simulated</a:t>
              </a:r>
              <a:r>
                <a:rPr lang="nl-NL" sz="1400" b="1" dirty="0" smtClean="0"/>
                <a:t> </a:t>
              </a:r>
              <a:r>
                <a:rPr lang="nl-NL" sz="1400" b="1" dirty="0" err="1" smtClean="0"/>
                <a:t>cloud</a:t>
              </a:r>
              <a:r>
                <a:rPr lang="nl-NL" sz="1400" b="1" dirty="0" smtClean="0"/>
                <a:t> </a:t>
              </a:r>
              <a:r>
                <a:rPr lang="nl-NL" sz="1400" b="1" dirty="0" err="1" smtClean="0"/>
                <a:t>liquid</a:t>
              </a:r>
              <a:r>
                <a:rPr lang="nl-NL" sz="1400" b="1" dirty="0" smtClean="0"/>
                <a:t> water </a:t>
              </a:r>
              <a:r>
                <a:rPr lang="nl-NL" sz="1400" b="1" dirty="0" err="1" smtClean="0"/>
                <a:t>path</a:t>
              </a:r>
              <a:r>
                <a:rPr lang="nl-NL" sz="1400" b="1" dirty="0" smtClean="0"/>
                <a:t> (kg/m</a:t>
              </a:r>
              <a:r>
                <a:rPr lang="nl-NL" sz="1400" b="1" baseline="30000" dirty="0" smtClean="0"/>
                <a:t>2</a:t>
              </a:r>
              <a:r>
                <a:rPr lang="nl-NL" sz="1400" b="1" dirty="0" smtClean="0"/>
                <a:t>)</a:t>
              </a:r>
              <a:endParaRPr lang="nl-NL" sz="1400" b="1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1600200" y="5486400"/>
            <a:ext cx="499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MSc</a:t>
            </a:r>
            <a:r>
              <a:rPr lang="nl-NL" dirty="0" smtClean="0"/>
              <a:t> thesis </a:t>
            </a:r>
            <a:r>
              <a:rPr lang="nl-NL" dirty="0" err="1" smtClean="0"/>
              <a:t>defense</a:t>
            </a:r>
            <a:r>
              <a:rPr lang="nl-NL" dirty="0" smtClean="0"/>
              <a:t>: </a:t>
            </a:r>
            <a:r>
              <a:rPr lang="nl-NL" dirty="0" err="1" smtClean="0"/>
              <a:t>Tuesday</a:t>
            </a:r>
            <a:r>
              <a:rPr lang="nl-NL" dirty="0" smtClean="0"/>
              <a:t> 2 April, 15.00 </a:t>
            </a:r>
            <a:r>
              <a:rPr lang="nl-NL" dirty="0" err="1" smtClean="0"/>
              <a:t>pm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610599" cy="941388"/>
          </a:xfrm>
        </p:spPr>
        <p:txBody>
          <a:bodyPr/>
          <a:lstStyle/>
          <a:p>
            <a:pPr marL="0" indent="0"/>
            <a:r>
              <a:rPr lang="nl-NL" sz="2400" b="1" dirty="0" smtClean="0">
                <a:latin typeface="Arial"/>
              </a:rPr>
              <a:t>Low </a:t>
            </a:r>
            <a:r>
              <a:rPr lang="nl-NL" sz="2400" b="1" dirty="0" err="1" smtClean="0">
                <a:latin typeface="Arial"/>
              </a:rPr>
              <a:t>clouds</a:t>
            </a:r>
            <a:r>
              <a:rPr lang="nl-NL" sz="2400" b="1" dirty="0" smtClean="0">
                <a:latin typeface="Arial"/>
              </a:rPr>
              <a:t> </a:t>
            </a:r>
            <a:r>
              <a:rPr lang="nl-NL" sz="2400" b="1" dirty="0" err="1" smtClean="0">
                <a:latin typeface="Arial"/>
              </a:rPr>
              <a:t>above</a:t>
            </a:r>
            <a:r>
              <a:rPr lang="nl-NL" sz="2400" b="1" dirty="0" smtClean="0">
                <a:latin typeface="Arial"/>
              </a:rPr>
              <a:t> the </a:t>
            </a:r>
            <a:r>
              <a:rPr lang="nl-NL" sz="2400" b="1" dirty="0" err="1" smtClean="0">
                <a:latin typeface="Arial"/>
              </a:rPr>
              <a:t>North</a:t>
            </a:r>
            <a:r>
              <a:rPr lang="nl-NL" sz="2400" b="1" dirty="0" smtClean="0">
                <a:latin typeface="Arial"/>
              </a:rPr>
              <a:t> </a:t>
            </a:r>
            <a:r>
              <a:rPr lang="nl-NL" sz="2400" b="1" dirty="0" err="1" smtClean="0">
                <a:latin typeface="Arial"/>
              </a:rPr>
              <a:t>Sea</a:t>
            </a:r>
            <a:r>
              <a:rPr lang="nl-NL" sz="2400" b="1" dirty="0" smtClean="0">
                <a:latin typeface="Arial"/>
              </a:rPr>
              <a:t> (and a part of the coast)</a:t>
            </a:r>
            <a:endParaRPr lang="nl-NL" sz="2400" b="1" dirty="0">
              <a:latin typeface="Arial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4" y="1371600"/>
            <a:ext cx="3502025" cy="433809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54" y="2209800"/>
            <a:ext cx="4090987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0"/>
          <p:cNvSpPr>
            <a:spLocks noChangeArrowheads="1"/>
          </p:cNvSpPr>
          <p:nvPr/>
        </p:nvSpPr>
        <p:spPr bwMode="auto">
          <a:xfrm>
            <a:off x="685800" y="533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rgbClr val="0099CC"/>
                </a:solidFill>
              </a:rPr>
              <a:t>Summary</a:t>
            </a:r>
            <a:endParaRPr lang="nl-NL" sz="2000" b="1" dirty="0">
              <a:solidFill>
                <a:srgbClr val="0099CC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81000" y="990600"/>
            <a:ext cx="8744501" cy="4873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nl-NL" sz="1600" b="1" dirty="0" smtClean="0"/>
              <a:t> </a:t>
            </a:r>
            <a:r>
              <a:rPr lang="nl-NL" sz="1600" b="1" dirty="0" err="1" smtClean="0"/>
              <a:t>Physics</a:t>
            </a:r>
            <a:r>
              <a:rPr lang="nl-NL" sz="1600" b="1" dirty="0" smtClean="0"/>
              <a:t> of </a:t>
            </a:r>
            <a:r>
              <a:rPr lang="nl-NL" sz="1600" b="1" dirty="0" err="1" smtClean="0"/>
              <a:t>stratocumulus</a:t>
            </a:r>
            <a:endParaRPr lang="nl-NL" sz="1600" b="1" dirty="0" smtClean="0"/>
          </a:p>
          <a:p>
            <a:pPr>
              <a:lnSpc>
                <a:spcPct val="150000"/>
              </a:lnSpc>
            </a:pPr>
            <a:r>
              <a:rPr lang="nl-NL" sz="1600" b="1" dirty="0" smtClean="0"/>
              <a:t>	</a:t>
            </a:r>
            <a:r>
              <a:rPr lang="nl-NL" sz="1600" dirty="0" smtClean="0"/>
              <a:t> </a:t>
            </a:r>
            <a:r>
              <a:rPr lang="nl-NL" sz="1600" dirty="0" err="1" smtClean="0"/>
              <a:t>Small</a:t>
            </a:r>
            <a:r>
              <a:rPr lang="nl-NL" sz="1600" dirty="0" smtClean="0"/>
              <a:t> </a:t>
            </a:r>
            <a:r>
              <a:rPr lang="nl-NL" sz="1600" dirty="0" err="1" smtClean="0"/>
              <a:t>scale</a:t>
            </a:r>
            <a:r>
              <a:rPr lang="nl-NL" sz="1600" dirty="0" smtClean="0"/>
              <a:t> </a:t>
            </a:r>
            <a:r>
              <a:rPr lang="nl-NL" sz="1600" dirty="0" err="1" smtClean="0"/>
              <a:t>processes</a:t>
            </a:r>
            <a:r>
              <a:rPr lang="nl-NL" sz="1600" dirty="0" smtClean="0"/>
              <a:t> (</a:t>
            </a:r>
            <a:r>
              <a:rPr lang="nl-NL" sz="1600" dirty="0" err="1" smtClean="0"/>
              <a:t>longwave</a:t>
            </a:r>
            <a:r>
              <a:rPr lang="nl-NL" sz="1600" dirty="0" smtClean="0"/>
              <a:t> </a:t>
            </a:r>
            <a:r>
              <a:rPr lang="nl-NL" sz="1600" dirty="0" err="1" smtClean="0"/>
              <a:t>radiation</a:t>
            </a:r>
            <a:r>
              <a:rPr lang="nl-NL" sz="1600" dirty="0" smtClean="0"/>
              <a:t>, </a:t>
            </a:r>
            <a:r>
              <a:rPr lang="nl-NL" sz="1600" dirty="0" err="1" smtClean="0"/>
              <a:t>entrainment</a:t>
            </a:r>
            <a:r>
              <a:rPr lang="nl-NL" sz="1600" dirty="0" smtClean="0"/>
              <a:t> </a:t>
            </a:r>
            <a:r>
              <a:rPr lang="nl-NL" sz="1600" dirty="0" err="1" smtClean="0"/>
              <a:t>across</a:t>
            </a:r>
            <a:r>
              <a:rPr lang="nl-NL" sz="1600" dirty="0" smtClean="0"/>
              <a:t> </a:t>
            </a:r>
            <a:r>
              <a:rPr lang="nl-NL" sz="1600" dirty="0" err="1" smtClean="0"/>
              <a:t>thin</a:t>
            </a:r>
            <a:r>
              <a:rPr lang="nl-NL" sz="1600" dirty="0" smtClean="0"/>
              <a:t> </a:t>
            </a:r>
            <a:r>
              <a:rPr lang="nl-NL" sz="1600" dirty="0" err="1" smtClean="0"/>
              <a:t>inversion</a:t>
            </a:r>
            <a:r>
              <a:rPr lang="nl-NL" sz="1600" dirty="0" smtClean="0"/>
              <a:t> </a:t>
            </a:r>
            <a:r>
              <a:rPr lang="nl-NL" sz="1600" dirty="0" err="1" smtClean="0"/>
              <a:t>layer</a:t>
            </a:r>
            <a:r>
              <a:rPr lang="nl-NL" sz="1600" dirty="0" smtClean="0"/>
              <a:t>)</a:t>
            </a:r>
          </a:p>
          <a:p>
            <a:pPr>
              <a:lnSpc>
                <a:spcPct val="150000"/>
              </a:lnSpc>
            </a:pPr>
            <a:endParaRPr lang="nl-NL" sz="1600" dirty="0" smtClean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nl-NL" sz="1600" b="1" dirty="0" smtClean="0"/>
              <a:t> </a:t>
            </a:r>
            <a:r>
              <a:rPr lang="nl-NL" sz="1600" b="1" dirty="0" err="1" smtClean="0"/>
              <a:t>Weather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forecast</a:t>
            </a:r>
            <a:r>
              <a:rPr lang="nl-NL" sz="1600" b="1" dirty="0" smtClean="0"/>
              <a:t> models</a:t>
            </a:r>
          </a:p>
          <a:p>
            <a:pPr>
              <a:lnSpc>
                <a:spcPct val="150000"/>
              </a:lnSpc>
            </a:pPr>
            <a:r>
              <a:rPr lang="nl-NL" sz="1600" b="1" dirty="0" smtClean="0"/>
              <a:t>	</a:t>
            </a:r>
            <a:r>
              <a:rPr lang="nl-NL" sz="1600" dirty="0" smtClean="0"/>
              <a:t> Have a </a:t>
            </a:r>
            <a:r>
              <a:rPr lang="nl-NL" sz="1600" dirty="0" err="1" smtClean="0"/>
              <a:t>coarse</a:t>
            </a:r>
            <a:r>
              <a:rPr lang="nl-NL" sz="1600" dirty="0" smtClean="0"/>
              <a:t> </a:t>
            </a:r>
            <a:r>
              <a:rPr lang="nl-NL" sz="1600" dirty="0" err="1" smtClean="0"/>
              <a:t>vertical</a:t>
            </a:r>
            <a:r>
              <a:rPr lang="nl-NL" sz="1600" dirty="0" smtClean="0"/>
              <a:t> </a:t>
            </a:r>
            <a:r>
              <a:rPr lang="nl-NL" sz="1600" dirty="0" err="1" smtClean="0"/>
              <a:t>resolution</a:t>
            </a:r>
            <a:r>
              <a:rPr lang="nl-NL" sz="1600" dirty="0" smtClean="0"/>
              <a:t> </a:t>
            </a:r>
            <a:r>
              <a:rPr lang="nl-NL" sz="1600" dirty="0" err="1" smtClean="0"/>
              <a:t>causing</a:t>
            </a:r>
            <a:r>
              <a:rPr lang="nl-NL" sz="1600" dirty="0" smtClean="0"/>
              <a:t> </a:t>
            </a:r>
            <a:r>
              <a:rPr lang="nl-NL" sz="1600" dirty="0" err="1" smtClean="0"/>
              <a:t>difficulties</a:t>
            </a:r>
            <a:r>
              <a:rPr lang="nl-NL" sz="1600" dirty="0" smtClean="0"/>
              <a:t> to </a:t>
            </a:r>
            <a:r>
              <a:rPr lang="nl-NL" sz="1600" dirty="0" err="1" smtClean="0"/>
              <a:t>capture</a:t>
            </a:r>
            <a:r>
              <a:rPr lang="nl-NL" sz="1600" dirty="0" smtClean="0"/>
              <a:t> </a:t>
            </a:r>
            <a:r>
              <a:rPr lang="nl-NL" sz="1600" dirty="0" err="1" smtClean="0"/>
              <a:t>small-scale</a:t>
            </a:r>
            <a:r>
              <a:rPr lang="nl-NL" sz="1600" dirty="0" smtClean="0"/>
              <a:t> </a:t>
            </a:r>
            <a:r>
              <a:rPr lang="nl-NL" sz="1600" dirty="0" err="1" smtClean="0"/>
              <a:t>processes</a:t>
            </a:r>
            <a:endParaRPr lang="nl-NL" sz="1600" dirty="0" smtClean="0"/>
          </a:p>
          <a:p>
            <a:pPr>
              <a:lnSpc>
                <a:spcPct val="150000"/>
              </a:lnSpc>
            </a:pPr>
            <a:endParaRPr lang="nl-NL" sz="1600" dirty="0" smtClean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nl-NL" sz="1600" b="1" dirty="0" smtClean="0"/>
              <a:t> </a:t>
            </a:r>
            <a:r>
              <a:rPr lang="nl-NL" sz="1600" b="1" dirty="0" err="1" smtClean="0"/>
              <a:t>High-resolution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large-eddy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simulation</a:t>
            </a:r>
            <a:r>
              <a:rPr lang="nl-NL" sz="1600" b="1" dirty="0" smtClean="0"/>
              <a:t> models</a:t>
            </a:r>
          </a:p>
          <a:p>
            <a:pPr>
              <a:lnSpc>
                <a:spcPct val="150000"/>
              </a:lnSpc>
            </a:pPr>
            <a:r>
              <a:rPr lang="nl-NL" sz="1600" b="1" dirty="0" smtClean="0"/>
              <a:t>	</a:t>
            </a:r>
            <a:r>
              <a:rPr lang="nl-NL" sz="1600" dirty="0" err="1" smtClean="0"/>
              <a:t>Invaluable</a:t>
            </a:r>
            <a:r>
              <a:rPr lang="nl-NL" sz="1600" dirty="0" smtClean="0"/>
              <a:t> </a:t>
            </a:r>
            <a:r>
              <a:rPr lang="nl-NL" sz="1600" dirty="0" err="1" smtClean="0"/>
              <a:t>tool</a:t>
            </a:r>
            <a:r>
              <a:rPr lang="nl-NL" sz="1600" dirty="0" smtClean="0"/>
              <a:t> </a:t>
            </a:r>
            <a:r>
              <a:rPr lang="nl-NL" sz="1600" dirty="0" err="1" smtClean="0"/>
              <a:t>for</a:t>
            </a:r>
            <a:r>
              <a:rPr lang="nl-NL" sz="1600" dirty="0" smtClean="0"/>
              <a:t> </a:t>
            </a:r>
            <a:r>
              <a:rPr lang="nl-NL" sz="1600" dirty="0" err="1" smtClean="0"/>
              <a:t>studying</a:t>
            </a:r>
            <a:r>
              <a:rPr lang="nl-NL" sz="1600" dirty="0" smtClean="0"/>
              <a:t> </a:t>
            </a:r>
            <a:r>
              <a:rPr lang="nl-NL" sz="1600" dirty="0" err="1" smtClean="0"/>
              <a:t>dynamics</a:t>
            </a:r>
            <a:r>
              <a:rPr lang="nl-NL" sz="1600" dirty="0" smtClean="0"/>
              <a:t> of </a:t>
            </a:r>
            <a:r>
              <a:rPr lang="nl-NL" sz="1600" dirty="0" err="1" smtClean="0"/>
              <a:t>stratocumulus</a:t>
            </a:r>
            <a:r>
              <a:rPr lang="nl-NL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nl-NL" sz="1600" dirty="0" smtClean="0"/>
              <a:t>	</a:t>
            </a:r>
            <a:r>
              <a:rPr lang="nl-NL" sz="1600" dirty="0" err="1" smtClean="0"/>
              <a:t>Ambition</a:t>
            </a:r>
            <a:r>
              <a:rPr lang="nl-NL" sz="1600" dirty="0" smtClean="0"/>
              <a:t>: </a:t>
            </a:r>
            <a:r>
              <a:rPr lang="nl-NL" sz="1600" dirty="0" err="1" smtClean="0"/>
              <a:t>Detailed</a:t>
            </a:r>
            <a:r>
              <a:rPr lang="nl-NL" sz="1600" dirty="0" smtClean="0"/>
              <a:t> </a:t>
            </a:r>
            <a:r>
              <a:rPr lang="nl-NL" sz="1600" dirty="0" err="1" smtClean="0"/>
              <a:t>weather</a:t>
            </a:r>
            <a:r>
              <a:rPr lang="nl-NL" sz="1600" dirty="0" smtClean="0"/>
              <a:t> </a:t>
            </a:r>
            <a:r>
              <a:rPr lang="nl-NL" sz="1600" dirty="0" err="1" smtClean="0"/>
              <a:t>prediction</a:t>
            </a:r>
            <a:r>
              <a:rPr lang="nl-NL" sz="1600" dirty="0" smtClean="0"/>
              <a:t> </a:t>
            </a:r>
            <a:r>
              <a:rPr lang="nl-NL" sz="1600" dirty="0" err="1" smtClean="0"/>
              <a:t>for</a:t>
            </a:r>
            <a:r>
              <a:rPr lang="nl-NL" sz="1600" dirty="0" smtClean="0"/>
              <a:t> wind and </a:t>
            </a:r>
            <a:r>
              <a:rPr lang="nl-NL" sz="1600" dirty="0" err="1" smtClean="0"/>
              <a:t>solar</a:t>
            </a:r>
            <a:r>
              <a:rPr lang="nl-NL" sz="1600" dirty="0" smtClean="0"/>
              <a:t> </a:t>
            </a:r>
            <a:r>
              <a:rPr lang="nl-NL" sz="1600" dirty="0" err="1" smtClean="0"/>
              <a:t>energy</a:t>
            </a:r>
            <a:endParaRPr lang="nl-NL" sz="1600" dirty="0" smtClean="0"/>
          </a:p>
          <a:p>
            <a:pPr>
              <a:lnSpc>
                <a:spcPct val="150000"/>
              </a:lnSpc>
            </a:pPr>
            <a:endParaRPr lang="nl-NL" sz="1600" dirty="0" smtClean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nl-NL" sz="1600" b="1" dirty="0" smtClean="0"/>
              <a:t> </a:t>
            </a:r>
            <a:r>
              <a:rPr lang="nl-NL" sz="1600" b="1" dirty="0" err="1" smtClean="0"/>
              <a:t>Current</a:t>
            </a:r>
            <a:r>
              <a:rPr lang="nl-NL" sz="1600" b="1" dirty="0" smtClean="0"/>
              <a:t> model </a:t>
            </a:r>
            <a:r>
              <a:rPr lang="nl-NL" sz="1600" b="1" dirty="0" err="1" smtClean="0"/>
              <a:t>intercomparison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projects</a:t>
            </a:r>
            <a:endParaRPr lang="nl-NL" sz="1600" b="1" dirty="0" smtClean="0"/>
          </a:p>
          <a:p>
            <a:pPr>
              <a:lnSpc>
                <a:spcPct val="150000"/>
              </a:lnSpc>
            </a:pPr>
            <a:r>
              <a:rPr lang="nl-NL" sz="1600" b="1" dirty="0" smtClean="0"/>
              <a:t>	</a:t>
            </a:r>
            <a:r>
              <a:rPr lang="nl-NL" sz="1600" dirty="0" smtClean="0"/>
              <a:t> </a:t>
            </a:r>
            <a:r>
              <a:rPr lang="nl-NL" sz="1600" dirty="0" err="1" smtClean="0"/>
              <a:t>Phase</a:t>
            </a:r>
            <a:r>
              <a:rPr lang="nl-NL" sz="1600" dirty="0" smtClean="0"/>
              <a:t> </a:t>
            </a:r>
            <a:r>
              <a:rPr lang="nl-NL" sz="1600" dirty="0" err="1" smtClean="0"/>
              <a:t>space</a:t>
            </a:r>
            <a:r>
              <a:rPr lang="nl-NL" sz="1600" dirty="0" smtClean="0"/>
              <a:t> </a:t>
            </a:r>
            <a:r>
              <a:rPr lang="nl-NL" sz="1600" dirty="0" err="1" smtClean="0"/>
              <a:t>experiments</a:t>
            </a:r>
            <a:r>
              <a:rPr lang="nl-NL" sz="1600" dirty="0" smtClean="0"/>
              <a:t>, </a:t>
            </a:r>
            <a:r>
              <a:rPr lang="nl-NL" sz="1600" dirty="0" err="1" smtClean="0"/>
              <a:t>cold</a:t>
            </a:r>
            <a:r>
              <a:rPr lang="nl-NL" sz="1600" dirty="0" smtClean="0"/>
              <a:t> air </a:t>
            </a:r>
            <a:r>
              <a:rPr lang="nl-NL" sz="1600" dirty="0" err="1" smtClean="0"/>
              <a:t>outbreak</a:t>
            </a:r>
            <a:r>
              <a:rPr lang="nl-NL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nl-NL" sz="16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152400"/>
            <a:ext cx="7659688" cy="941388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Arial"/>
              </a:rPr>
              <a:t>Outstanding</a:t>
            </a:r>
            <a:r>
              <a:rPr lang="nl-NL" sz="2000" b="1" dirty="0" smtClean="0">
                <a:latin typeface="Arial"/>
              </a:rPr>
              <a:t> </a:t>
            </a:r>
            <a:r>
              <a:rPr lang="nl-NL" sz="2000" b="1" dirty="0" err="1" smtClean="0">
                <a:latin typeface="Arial"/>
              </a:rPr>
              <a:t>questions</a:t>
            </a:r>
            <a:r>
              <a:rPr lang="nl-NL" sz="2000" b="1" dirty="0" smtClean="0">
                <a:latin typeface="Arial"/>
              </a:rPr>
              <a:t/>
            </a:r>
            <a:br>
              <a:rPr lang="nl-NL" sz="2000" b="1" dirty="0" smtClean="0">
                <a:latin typeface="Arial"/>
              </a:rPr>
            </a:br>
            <a:r>
              <a:rPr lang="nl-NL" sz="2000" b="1" dirty="0" smtClean="0">
                <a:latin typeface="Arial"/>
              </a:rPr>
              <a:t>1. </a:t>
            </a:r>
            <a:r>
              <a:rPr lang="nl-NL" sz="2000" b="1" dirty="0" err="1" smtClean="0">
                <a:latin typeface="Arial"/>
              </a:rPr>
              <a:t>Stratocumulus</a:t>
            </a:r>
            <a:r>
              <a:rPr lang="nl-NL" sz="2000" b="1" dirty="0" smtClean="0">
                <a:latin typeface="Arial"/>
              </a:rPr>
              <a:t> and </a:t>
            </a:r>
            <a:r>
              <a:rPr lang="nl-NL" sz="2000" b="1" dirty="0" err="1" smtClean="0">
                <a:latin typeface="Arial"/>
              </a:rPr>
              <a:t>climate</a:t>
            </a:r>
            <a:r>
              <a:rPr lang="nl-NL" sz="2000" b="1" dirty="0" smtClean="0">
                <a:latin typeface="Arial"/>
              </a:rPr>
              <a:t> </a:t>
            </a:r>
            <a:r>
              <a:rPr lang="nl-NL" sz="2000" b="1" dirty="0" err="1" smtClean="0">
                <a:latin typeface="Arial"/>
              </a:rPr>
              <a:t>change</a:t>
            </a:r>
            <a:endParaRPr lang="nl-NL" sz="2000" b="1" dirty="0">
              <a:latin typeface="Arial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719138" y="1143000"/>
            <a:ext cx="7967662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dirty="0" err="1" smtClean="0"/>
              <a:t>Randall</a:t>
            </a:r>
            <a:r>
              <a:rPr lang="nl-NL" sz="1400" dirty="0" smtClean="0"/>
              <a:t> et </a:t>
            </a:r>
            <a:r>
              <a:rPr lang="nl-NL" sz="1400" dirty="0" err="1" smtClean="0"/>
              <a:t>al.</a:t>
            </a:r>
            <a:r>
              <a:rPr lang="nl-NL" sz="1400" dirty="0" smtClean="0"/>
              <a:t> 1984: </a:t>
            </a:r>
          </a:p>
          <a:p>
            <a:pPr>
              <a:lnSpc>
                <a:spcPct val="150000"/>
              </a:lnSpc>
            </a:pPr>
            <a:endParaRPr lang="nl-NL" sz="1400" dirty="0" smtClean="0"/>
          </a:p>
          <a:p>
            <a:pPr>
              <a:lnSpc>
                <a:spcPct val="150000"/>
              </a:lnSpc>
            </a:pPr>
            <a:r>
              <a:rPr lang="nl-NL" sz="1400" dirty="0" smtClean="0"/>
              <a:t>"</a:t>
            </a:r>
            <a:r>
              <a:rPr lang="nl-NL" sz="1400" i="1" dirty="0" smtClean="0"/>
              <a:t>A 4% </a:t>
            </a:r>
            <a:r>
              <a:rPr lang="nl-NL" sz="1400" i="1" dirty="0" err="1" smtClean="0"/>
              <a:t>increase</a:t>
            </a:r>
            <a:r>
              <a:rPr lang="nl-NL" sz="1400" i="1" dirty="0" smtClean="0"/>
              <a:t> in </a:t>
            </a:r>
            <a:r>
              <a:rPr lang="nl-NL" sz="1400" i="1" dirty="0" err="1" smtClean="0"/>
              <a:t>global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stratocumulus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extend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would</a:t>
            </a:r>
            <a:r>
              <a:rPr lang="nl-NL" sz="1400" i="1" dirty="0" smtClean="0"/>
              <a:t> offset 2-3K </a:t>
            </a:r>
            <a:r>
              <a:rPr lang="nl-NL" sz="1400" i="1" dirty="0" err="1" smtClean="0"/>
              <a:t>global</a:t>
            </a:r>
            <a:r>
              <a:rPr lang="nl-NL" sz="1400" i="1" dirty="0" smtClean="0"/>
              <a:t> warming </a:t>
            </a:r>
            <a:r>
              <a:rPr lang="nl-NL" sz="1400" i="1" dirty="0" err="1" smtClean="0"/>
              <a:t>from</a:t>
            </a:r>
            <a:r>
              <a:rPr lang="nl-NL" sz="1400" i="1" dirty="0" smtClean="0"/>
              <a:t> CO2 </a:t>
            </a:r>
            <a:r>
              <a:rPr lang="nl-NL" sz="1400" i="1" dirty="0" err="1" smtClean="0"/>
              <a:t>doubling</a:t>
            </a:r>
            <a:r>
              <a:rPr lang="nl-NL" sz="1400" dirty="0" smtClean="0"/>
              <a:t>"</a:t>
            </a:r>
          </a:p>
          <a:p>
            <a:pPr>
              <a:lnSpc>
                <a:spcPct val="150000"/>
              </a:lnSpc>
            </a:pPr>
            <a:endParaRPr lang="nl-NL" sz="1400" dirty="0" smtClean="0"/>
          </a:p>
        </p:txBody>
      </p:sp>
      <p:grpSp>
        <p:nvGrpSpPr>
          <p:cNvPr id="7" name="Groeperen 7"/>
          <p:cNvGrpSpPr>
            <a:grpSpLocks/>
          </p:cNvGrpSpPr>
          <p:nvPr/>
        </p:nvGrpSpPr>
        <p:grpSpPr bwMode="auto">
          <a:xfrm>
            <a:off x="1676400" y="2819400"/>
            <a:ext cx="6019800" cy="3124200"/>
            <a:chOff x="1295400" y="1346729"/>
            <a:chExt cx="8400346" cy="3945996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5400" y="1393825"/>
              <a:ext cx="6083300" cy="389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554396" y="1346729"/>
              <a:ext cx="4141350" cy="3109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/>
                <a:t>cloud layer geometric thickness [</a:t>
              </a:r>
              <a:r>
                <a:rPr lang="en-US" sz="1000" dirty="0" err="1"/>
                <a:t>m</a:t>
              </a:r>
              <a:r>
                <a:rPr lang="en-US" sz="1000" dirty="0"/>
                <a:t>]</a:t>
              </a:r>
              <a:endParaRPr lang="en-US" sz="1000" dirty="0">
                <a:latin typeface="Symbol" pitchFamily="-84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6425" cy="941388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Arial"/>
              </a:rPr>
              <a:t>Outstanding</a:t>
            </a:r>
            <a:r>
              <a:rPr lang="nl-NL" sz="2000" b="1" dirty="0" smtClean="0">
                <a:latin typeface="Arial"/>
              </a:rPr>
              <a:t> </a:t>
            </a:r>
            <a:r>
              <a:rPr lang="nl-NL" sz="2000" b="1" dirty="0" err="1" smtClean="0">
                <a:latin typeface="Arial"/>
              </a:rPr>
              <a:t>questions</a:t>
            </a:r>
            <a:r>
              <a:rPr lang="nl-NL" sz="2000" b="1" dirty="0" smtClean="0">
                <a:latin typeface="Arial"/>
              </a:rPr>
              <a:t>/</a:t>
            </a:r>
            <a:r>
              <a:rPr lang="nl-NL" sz="2000" b="1" dirty="0" err="1" smtClean="0">
                <a:latin typeface="Arial"/>
              </a:rPr>
              <a:t>problems</a:t>
            </a:r>
            <a:r>
              <a:rPr lang="nl-NL" sz="2000" b="1" dirty="0" smtClean="0">
                <a:latin typeface="Arial"/>
              </a:rPr>
              <a:t/>
            </a:r>
            <a:br>
              <a:rPr lang="nl-NL" sz="2000" b="1" dirty="0" smtClean="0">
                <a:latin typeface="Arial"/>
              </a:rPr>
            </a:br>
            <a:r>
              <a:rPr lang="nl-NL" sz="2000" b="1" dirty="0" smtClean="0">
                <a:latin typeface="Arial"/>
              </a:rPr>
              <a:t>2. </a:t>
            </a:r>
            <a:r>
              <a:rPr lang="nl-NL" sz="2000" b="1" dirty="0" err="1" smtClean="0">
                <a:latin typeface="Arial"/>
              </a:rPr>
              <a:t>Poor</a:t>
            </a:r>
            <a:r>
              <a:rPr lang="nl-NL" sz="2000" b="1" dirty="0" smtClean="0">
                <a:latin typeface="Arial"/>
              </a:rPr>
              <a:t> </a:t>
            </a:r>
            <a:r>
              <a:rPr lang="nl-NL" sz="2000" b="1" dirty="0" err="1" smtClean="0">
                <a:latin typeface="Arial"/>
              </a:rPr>
              <a:t>representation</a:t>
            </a:r>
            <a:r>
              <a:rPr lang="nl-NL" sz="2000" b="1" dirty="0" smtClean="0">
                <a:latin typeface="Arial"/>
              </a:rPr>
              <a:t> of </a:t>
            </a:r>
            <a:r>
              <a:rPr lang="nl-NL" sz="2000" b="1" dirty="0" err="1" smtClean="0">
                <a:latin typeface="Arial"/>
              </a:rPr>
              <a:t>stratocumulus</a:t>
            </a:r>
            <a:r>
              <a:rPr lang="nl-NL" sz="2000" b="1" dirty="0" smtClean="0">
                <a:latin typeface="Arial"/>
              </a:rPr>
              <a:t> in </a:t>
            </a:r>
            <a:r>
              <a:rPr lang="nl-NL" sz="2000" b="1" dirty="0" err="1" smtClean="0">
                <a:latin typeface="Arial"/>
              </a:rPr>
              <a:t>weather</a:t>
            </a:r>
            <a:r>
              <a:rPr lang="nl-NL" sz="2000" b="1" dirty="0" smtClean="0">
                <a:latin typeface="Arial"/>
              </a:rPr>
              <a:t> </a:t>
            </a:r>
            <a:r>
              <a:rPr lang="nl-NL" sz="2000" b="1" dirty="0" err="1" smtClean="0">
                <a:latin typeface="Arial"/>
              </a:rPr>
              <a:t>forecast</a:t>
            </a:r>
            <a:r>
              <a:rPr lang="nl-NL" sz="2000" b="1" dirty="0" smtClean="0">
                <a:latin typeface="Arial"/>
              </a:rPr>
              <a:t> models</a:t>
            </a:r>
            <a:endParaRPr lang="nl-NL" sz="2000" b="1" dirty="0">
              <a:latin typeface="Arial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719138" y="1524000"/>
            <a:ext cx="7967662" cy="330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l-NL" sz="1400" dirty="0" smtClean="0"/>
          </a:p>
          <a:p>
            <a:pPr>
              <a:lnSpc>
                <a:spcPct val="150000"/>
              </a:lnSpc>
            </a:pPr>
            <a:r>
              <a:rPr lang="nl-NL" sz="1400" dirty="0" smtClean="0"/>
              <a:t>Stevens et </a:t>
            </a:r>
            <a:r>
              <a:rPr lang="nl-NL" sz="1400" dirty="0" err="1" smtClean="0"/>
              <a:t>al.</a:t>
            </a:r>
            <a:r>
              <a:rPr lang="nl-NL" sz="1400" dirty="0" smtClean="0"/>
              <a:t> 2007:</a:t>
            </a:r>
          </a:p>
          <a:p>
            <a:pPr>
              <a:lnSpc>
                <a:spcPct val="150000"/>
              </a:lnSpc>
            </a:pPr>
            <a:endParaRPr lang="nl-NL" sz="1400" dirty="0" smtClean="0"/>
          </a:p>
          <a:p>
            <a:pPr>
              <a:lnSpc>
                <a:spcPct val="150000"/>
              </a:lnSpc>
            </a:pPr>
            <a:r>
              <a:rPr lang="nl-NL" sz="1400" dirty="0" smtClean="0"/>
              <a:t>"</a:t>
            </a:r>
            <a:r>
              <a:rPr lang="nl-NL" sz="1400" i="1" dirty="0" smtClean="0"/>
              <a:t>ECMWF </a:t>
            </a:r>
            <a:r>
              <a:rPr lang="nl-NL" sz="1400" i="1" dirty="0" err="1" smtClean="0"/>
              <a:t>products</a:t>
            </a:r>
            <a:r>
              <a:rPr lang="nl-NL" sz="1400" i="1" dirty="0" smtClean="0"/>
              <a:t> are more </a:t>
            </a:r>
            <a:r>
              <a:rPr lang="nl-NL" sz="1400" i="1" dirty="0" err="1" smtClean="0"/>
              <a:t>deficient</a:t>
            </a:r>
            <a:r>
              <a:rPr lang="nl-NL" sz="1400" i="1" dirty="0" smtClean="0"/>
              <a:t> in </a:t>
            </a:r>
            <a:r>
              <a:rPr lang="nl-NL" sz="1400" i="1" dirty="0" err="1" smtClean="0"/>
              <a:t>their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representation</a:t>
            </a:r>
            <a:r>
              <a:rPr lang="nl-NL" sz="1400" i="1" dirty="0" smtClean="0"/>
              <a:t> of the </a:t>
            </a:r>
            <a:r>
              <a:rPr lang="nl-NL" sz="1400" i="1" dirty="0" err="1" smtClean="0"/>
              <a:t>stratocumulus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topped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boundary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layer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itself</a:t>
            </a:r>
            <a:r>
              <a:rPr lang="nl-NL" sz="1400" i="1" dirty="0" smtClean="0"/>
              <a:t>...... </a:t>
            </a:r>
            <a:r>
              <a:rPr lang="nl-NL" sz="1400" i="1" dirty="0" err="1" smtClean="0"/>
              <a:t>cloud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liquid</a:t>
            </a:r>
            <a:r>
              <a:rPr lang="nl-NL" sz="1400" i="1" dirty="0" smtClean="0"/>
              <a:t> water </a:t>
            </a:r>
            <a:r>
              <a:rPr lang="nl-NL" sz="1400" i="1" dirty="0" err="1" smtClean="0"/>
              <a:t>paths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still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tend</a:t>
            </a:r>
            <a:r>
              <a:rPr lang="nl-NL" sz="1400" i="1" dirty="0" smtClean="0"/>
              <a:t> to </a:t>
            </a:r>
            <a:r>
              <a:rPr lang="nl-NL" sz="1400" i="1" dirty="0" err="1" smtClean="0"/>
              <a:t>be</a:t>
            </a:r>
            <a:r>
              <a:rPr lang="nl-NL" sz="1400" i="1" dirty="0" smtClean="0"/>
              <a:t> a factor of 2–4 </a:t>
            </a:r>
            <a:r>
              <a:rPr lang="nl-NL" sz="1400" i="1" dirty="0" err="1" smtClean="0"/>
              <a:t>less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than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observed</a:t>
            </a:r>
            <a:r>
              <a:rPr lang="nl-NL" sz="1400" i="1" dirty="0" smtClean="0"/>
              <a:t>, and </a:t>
            </a:r>
            <a:r>
              <a:rPr lang="nl-NL" sz="1400" i="1" dirty="0" err="1" smtClean="0"/>
              <a:t>boundary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layer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temperatures</a:t>
            </a:r>
            <a:r>
              <a:rPr lang="nl-NL" sz="1400" i="1" dirty="0" smtClean="0"/>
              <a:t> are </a:t>
            </a:r>
            <a:r>
              <a:rPr lang="nl-NL" sz="1400" i="1" dirty="0" err="1" smtClean="0"/>
              <a:t>found</a:t>
            </a:r>
            <a:r>
              <a:rPr lang="nl-NL" sz="1400" i="1" dirty="0" smtClean="0"/>
              <a:t> to </a:t>
            </a:r>
            <a:r>
              <a:rPr lang="nl-NL" sz="1400" i="1" dirty="0" err="1" smtClean="0"/>
              <a:t>correlate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poorly</a:t>
            </a:r>
            <a:r>
              <a:rPr lang="nl-NL" sz="1400" i="1" dirty="0" smtClean="0"/>
              <a:t> </a:t>
            </a:r>
            <a:r>
              <a:rPr lang="nl-NL" sz="1400" i="1" dirty="0" err="1" smtClean="0"/>
              <a:t>with</a:t>
            </a:r>
            <a:r>
              <a:rPr lang="nl-NL" sz="1400" i="1" dirty="0" smtClean="0"/>
              <a:t> the </a:t>
            </a:r>
            <a:r>
              <a:rPr lang="nl-NL" sz="1400" i="1" dirty="0" err="1" smtClean="0"/>
              <a:t>observations</a:t>
            </a:r>
            <a:r>
              <a:rPr lang="nl-NL" sz="1400" dirty="0" smtClean="0"/>
              <a:t>."</a:t>
            </a:r>
          </a:p>
          <a:p>
            <a:pPr>
              <a:lnSpc>
                <a:spcPct val="150000"/>
              </a:lnSpc>
            </a:pPr>
            <a:endParaRPr lang="nl-NL" sz="1400" dirty="0" smtClean="0"/>
          </a:p>
          <a:p>
            <a:pPr>
              <a:lnSpc>
                <a:spcPct val="150000"/>
              </a:lnSpc>
            </a:pPr>
            <a:endParaRPr lang="nl-NL" sz="1400" dirty="0" smtClean="0"/>
          </a:p>
          <a:p>
            <a:pPr>
              <a:lnSpc>
                <a:spcPct val="150000"/>
              </a:lnSpc>
            </a:pPr>
            <a:r>
              <a:rPr lang="nl-NL" sz="1400" b="1" dirty="0" smtClean="0">
                <a:solidFill>
                  <a:srgbClr val="FF0000"/>
                </a:solidFill>
              </a:rPr>
              <a:t>* </a:t>
            </a:r>
            <a:r>
              <a:rPr lang="nl-NL" sz="1400" b="1" dirty="0" err="1" smtClean="0">
                <a:solidFill>
                  <a:srgbClr val="FF0000"/>
                </a:solidFill>
              </a:rPr>
              <a:t>Can</a:t>
            </a:r>
            <a:r>
              <a:rPr lang="nl-NL" sz="1400" b="1" dirty="0" smtClean="0">
                <a:solidFill>
                  <a:srgbClr val="FF0000"/>
                </a:solidFill>
              </a:rPr>
              <a:t> we </a:t>
            </a:r>
            <a:r>
              <a:rPr lang="nl-NL" sz="1400" b="1" dirty="0" err="1" smtClean="0">
                <a:solidFill>
                  <a:srgbClr val="FF0000"/>
                </a:solidFill>
              </a:rPr>
              <a:t>improve</a:t>
            </a:r>
            <a:r>
              <a:rPr lang="nl-NL" sz="1400" b="1" dirty="0" smtClean="0">
                <a:solidFill>
                  <a:srgbClr val="FF0000"/>
                </a:solidFill>
              </a:rPr>
              <a:t> the </a:t>
            </a:r>
            <a:r>
              <a:rPr lang="nl-NL" sz="1400" b="1" dirty="0" err="1" smtClean="0">
                <a:solidFill>
                  <a:srgbClr val="FF0000"/>
                </a:solidFill>
              </a:rPr>
              <a:t>prediction</a:t>
            </a:r>
            <a:r>
              <a:rPr lang="nl-NL" sz="1400" b="1" dirty="0" smtClean="0">
                <a:solidFill>
                  <a:srgbClr val="FF0000"/>
                </a:solidFill>
              </a:rPr>
              <a:t> </a:t>
            </a:r>
            <a:r>
              <a:rPr lang="nl-NL" sz="1400" b="1" dirty="0" err="1" smtClean="0">
                <a:solidFill>
                  <a:srgbClr val="FF0000"/>
                </a:solidFill>
              </a:rPr>
              <a:t>with</a:t>
            </a:r>
            <a:r>
              <a:rPr lang="nl-NL" sz="1400" b="1" dirty="0" smtClean="0">
                <a:solidFill>
                  <a:srgbClr val="FF0000"/>
                </a:solidFill>
              </a:rPr>
              <a:t> a </a:t>
            </a:r>
            <a:r>
              <a:rPr lang="nl-NL" sz="1400" b="1" dirty="0" err="1" smtClean="0">
                <a:solidFill>
                  <a:srgbClr val="FF0000"/>
                </a:solidFill>
              </a:rPr>
              <a:t>high-resolution</a:t>
            </a:r>
            <a:r>
              <a:rPr lang="nl-NL" sz="1400" b="1" dirty="0" smtClean="0">
                <a:solidFill>
                  <a:srgbClr val="FF0000"/>
                </a:solidFill>
              </a:rPr>
              <a:t> model? </a:t>
            </a:r>
          </a:p>
          <a:p>
            <a:pPr>
              <a:lnSpc>
                <a:spcPct val="150000"/>
              </a:lnSpc>
            </a:pPr>
            <a:endParaRPr lang="nl-NL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152400"/>
            <a:ext cx="7659688" cy="941388"/>
          </a:xfrm>
        </p:spPr>
        <p:txBody>
          <a:bodyPr/>
          <a:lstStyle/>
          <a:p>
            <a:pPr marL="0" indent="0"/>
            <a:r>
              <a:rPr lang="nl-NL" sz="2400" b="1" dirty="0" smtClean="0">
                <a:latin typeface="Arial"/>
              </a:rPr>
              <a:t>Contents</a:t>
            </a:r>
            <a:endParaRPr lang="nl-NL" sz="2400" b="1" dirty="0">
              <a:latin typeface="Arial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719138" y="1143000"/>
            <a:ext cx="79676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/>
              <a:t>* </a:t>
            </a:r>
            <a:r>
              <a:rPr lang="nl-NL" sz="1600" dirty="0" err="1" smtClean="0"/>
              <a:t>Stratocumulus</a:t>
            </a:r>
            <a:r>
              <a:rPr lang="nl-NL" sz="1600" dirty="0" smtClean="0"/>
              <a:t> </a:t>
            </a:r>
            <a:r>
              <a:rPr lang="nl-NL" sz="1600" dirty="0" err="1" smtClean="0"/>
              <a:t>formation</a:t>
            </a:r>
            <a:endParaRPr lang="nl-NL" sz="1600" dirty="0" smtClean="0"/>
          </a:p>
          <a:p>
            <a:endParaRPr lang="nl-NL" sz="1600" dirty="0" smtClean="0"/>
          </a:p>
          <a:p>
            <a:endParaRPr lang="nl-NL" sz="1600" dirty="0" smtClean="0"/>
          </a:p>
          <a:p>
            <a:r>
              <a:rPr lang="nl-NL" sz="1600" dirty="0" smtClean="0"/>
              <a:t>* </a:t>
            </a:r>
            <a:r>
              <a:rPr lang="nl-NL" sz="1600" dirty="0" err="1" smtClean="0"/>
              <a:t>Stratocumulus</a:t>
            </a:r>
            <a:r>
              <a:rPr lang="nl-NL" sz="1600" dirty="0" smtClean="0"/>
              <a:t> </a:t>
            </a:r>
            <a:r>
              <a:rPr lang="nl-NL" sz="1600" dirty="0" err="1" smtClean="0"/>
              <a:t>climate</a:t>
            </a:r>
            <a:r>
              <a:rPr lang="nl-NL" sz="1600" dirty="0" smtClean="0"/>
              <a:t> feedback</a:t>
            </a:r>
          </a:p>
          <a:p>
            <a:endParaRPr lang="nl-NL" sz="1600" dirty="0" smtClean="0"/>
          </a:p>
          <a:p>
            <a:endParaRPr lang="nl-NL" sz="1600" dirty="0" smtClean="0"/>
          </a:p>
          <a:p>
            <a:r>
              <a:rPr lang="nl-NL" sz="1600" dirty="0" smtClean="0"/>
              <a:t>* </a:t>
            </a:r>
            <a:r>
              <a:rPr lang="nl-NL" sz="1600" dirty="0" err="1" smtClean="0"/>
              <a:t>High-resolution</a:t>
            </a:r>
            <a:r>
              <a:rPr lang="nl-NL" sz="1600" dirty="0" smtClean="0"/>
              <a:t> </a:t>
            </a:r>
            <a:r>
              <a:rPr lang="nl-NL" sz="1600" dirty="0" err="1" smtClean="0"/>
              <a:t>modeling</a:t>
            </a:r>
            <a:r>
              <a:rPr lang="nl-NL" sz="1600" dirty="0" smtClean="0"/>
              <a:t> of </a:t>
            </a:r>
            <a:r>
              <a:rPr lang="nl-NL" sz="1600" dirty="0" err="1" smtClean="0"/>
              <a:t>stratocumulus</a:t>
            </a:r>
            <a:endParaRPr lang="nl-NL" sz="1600" dirty="0" smtClean="0"/>
          </a:p>
          <a:p>
            <a:endParaRPr lang="nl-NL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0"/>
            <a:ext cx="7659688" cy="941388"/>
          </a:xfrm>
        </p:spPr>
        <p:txBody>
          <a:bodyPr/>
          <a:lstStyle/>
          <a:p>
            <a:pPr marL="0" indent="0"/>
            <a:r>
              <a:rPr lang="nl-NL" sz="2400" b="1" dirty="0" smtClean="0">
                <a:latin typeface="Arial"/>
              </a:rPr>
              <a:t>Global </a:t>
            </a:r>
            <a:r>
              <a:rPr lang="nl-NL" sz="2400" b="1" dirty="0" err="1" smtClean="0">
                <a:latin typeface="Arial"/>
              </a:rPr>
              <a:t>stratocumulus</a:t>
            </a:r>
            <a:r>
              <a:rPr lang="nl-NL" sz="2400" b="1" dirty="0" smtClean="0">
                <a:latin typeface="Arial"/>
              </a:rPr>
              <a:t> </a:t>
            </a:r>
            <a:r>
              <a:rPr lang="nl-NL" sz="2400" b="1" dirty="0" err="1" smtClean="0">
                <a:latin typeface="Arial"/>
              </a:rPr>
              <a:t>amount</a:t>
            </a:r>
            <a:endParaRPr lang="nl-NL" sz="2400" b="1" dirty="0">
              <a:latin typeface="Arial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19200"/>
            <a:ext cx="6096000" cy="4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Necessary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ingredients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for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stratocumulus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formation</a:t>
            </a: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1" name="Groeperen 20"/>
          <p:cNvGrpSpPr/>
          <p:nvPr/>
        </p:nvGrpSpPr>
        <p:grpSpPr>
          <a:xfrm>
            <a:off x="1524000" y="1082675"/>
            <a:ext cx="6196144" cy="4714875"/>
            <a:chOff x="1524000" y="1082675"/>
            <a:chExt cx="6196144" cy="4714875"/>
          </a:xfrm>
        </p:grpSpPr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2438400"/>
              <a:ext cx="5967544" cy="3359150"/>
            </a:xfrm>
            <a:prstGeom prst="rect">
              <a:avLst/>
            </a:prstGeom>
          </p:spPr>
        </p:pic>
        <p:sp>
          <p:nvSpPr>
            <p:cNvPr id="20" name="Ovale toelichting 19"/>
            <p:cNvSpPr/>
            <p:nvPr/>
          </p:nvSpPr>
          <p:spPr bwMode="auto">
            <a:xfrm flipH="1">
              <a:off x="1524000" y="1082675"/>
              <a:ext cx="3276600" cy="1355725"/>
            </a:xfrm>
            <a:prstGeom prst="wedgeEllipseCallou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sz="1600" b="1" dirty="0" smtClean="0">
                  <a:latin typeface="Tahoma" pitchFamily="34" charset="0"/>
                </a:rPr>
                <a:t>high </a:t>
              </a:r>
              <a:r>
                <a:rPr lang="nl-NL" sz="1600" b="1" dirty="0" err="1" smtClean="0">
                  <a:latin typeface="Tahoma" pitchFamily="34" charset="0"/>
                </a:rPr>
                <a:t>pressure</a:t>
              </a:r>
              <a:r>
                <a:rPr lang="nl-NL" sz="1600" b="1" dirty="0" smtClean="0">
                  <a:latin typeface="Tahoma" pitchFamily="34" charset="0"/>
                </a:rPr>
                <a:t> </a:t>
              </a:r>
              <a:r>
                <a:rPr lang="nl-NL" sz="1600" b="1" dirty="0" err="1" smtClean="0">
                  <a:latin typeface="Tahoma" pitchFamily="34" charset="0"/>
                </a:rPr>
                <a:t>area</a:t>
              </a:r>
              <a:r>
                <a:rPr lang="nl-NL" sz="1600" b="1" dirty="0" smtClean="0">
                  <a:latin typeface="Tahoma" pitchFamily="34" charset="0"/>
                </a:rPr>
                <a:t> &amp;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sz="1600" b="1" dirty="0" err="1" smtClean="0">
                  <a:latin typeface="Tahoma" pitchFamily="34" charset="0"/>
                </a:rPr>
                <a:t>cold</a:t>
              </a:r>
              <a:r>
                <a:rPr lang="nl-NL" sz="1600" b="1" dirty="0" smtClean="0">
                  <a:latin typeface="Tahoma" pitchFamily="34" charset="0"/>
                </a:rPr>
                <a:t> </a:t>
              </a:r>
              <a:r>
                <a:rPr lang="nl-NL" sz="1600" b="1" dirty="0" err="1" smtClean="0">
                  <a:latin typeface="Tahoma" pitchFamily="34" charset="0"/>
                </a:rPr>
                <a:t>surface</a:t>
              </a:r>
              <a:r>
                <a:rPr lang="nl-NL" sz="1600" b="1" dirty="0" smtClean="0">
                  <a:latin typeface="Tahoma" pitchFamily="34" charset="0"/>
                </a:rPr>
                <a:t> water</a:t>
              </a:r>
              <a:endParaRPr kumimoji="0" lang="nl-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1082675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Stratocumulus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frequently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present in the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subsiding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branch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of </a:t>
            </a:r>
            <a:r>
              <a:rPr lang="nl-NL" sz="2000" b="1" dirty="0" err="1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Hadley</a:t>
            </a:r>
            <a:r>
              <a:rPr lang="nl-NL" sz="2000" b="1" dirty="0" smtClean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nl-NL" sz="2000" b="1" dirty="0" err="1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circulation</a:t>
            </a:r>
            <a:r>
              <a:rPr lang="nl-NL" sz="2000" b="1" dirty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nl-NL" sz="2000" b="1" dirty="0"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</a:br>
            <a:endParaRPr lang="nl-NL" sz="2000" b="1" dirty="0"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07523" name="Afbeelding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14400"/>
            <a:ext cx="63754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eren 13"/>
          <p:cNvGrpSpPr/>
          <p:nvPr/>
        </p:nvGrpSpPr>
        <p:grpSpPr>
          <a:xfrm>
            <a:off x="1371600" y="4333875"/>
            <a:ext cx="6180138" cy="1533525"/>
            <a:chOff x="1371600" y="4333875"/>
            <a:chExt cx="6180138" cy="1533525"/>
          </a:xfrm>
        </p:grpSpPr>
        <p:grpSp>
          <p:nvGrpSpPr>
            <p:cNvPr id="3" name="Groeperen 11"/>
            <p:cNvGrpSpPr>
              <a:grpSpLocks/>
            </p:cNvGrpSpPr>
            <p:nvPr/>
          </p:nvGrpSpPr>
          <p:grpSpPr bwMode="auto">
            <a:xfrm>
              <a:off x="1752600" y="4333875"/>
              <a:ext cx="5799138" cy="1533525"/>
              <a:chOff x="1752600" y="4333875"/>
              <a:chExt cx="5799138" cy="1533525"/>
            </a:xfrm>
          </p:grpSpPr>
          <p:grpSp>
            <p:nvGrpSpPr>
              <p:cNvPr id="4" name="Groeperen 10"/>
              <p:cNvGrpSpPr>
                <a:grpSpLocks/>
              </p:cNvGrpSpPr>
              <p:nvPr/>
            </p:nvGrpSpPr>
            <p:grpSpPr bwMode="auto">
              <a:xfrm>
                <a:off x="3517900" y="4333875"/>
                <a:ext cx="4033838" cy="1162050"/>
                <a:chOff x="3517900" y="4333875"/>
                <a:chExt cx="4033838" cy="1162050"/>
              </a:xfrm>
            </p:grpSpPr>
            <p:pic>
              <p:nvPicPr>
                <p:cNvPr id="107530" name="Afbeelding 7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517900" y="4343400"/>
                  <a:ext cx="1919288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31" name="Afbeelding 11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791200" y="4333875"/>
                  <a:ext cx="1760538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eperen 9"/>
              <p:cNvGrpSpPr>
                <a:grpSpLocks/>
              </p:cNvGrpSpPr>
              <p:nvPr/>
            </p:nvGrpSpPr>
            <p:grpSpPr bwMode="auto">
              <a:xfrm>
                <a:off x="1752600" y="5559623"/>
                <a:ext cx="5515388" cy="307777"/>
                <a:chOff x="1752600" y="5559623"/>
                <a:chExt cx="5515388" cy="307777"/>
              </a:xfrm>
            </p:grpSpPr>
            <p:sp>
              <p:nvSpPr>
                <p:cNvPr id="107527" name="Tekstvak 6"/>
                <p:cNvSpPr txBox="1">
                  <a:spLocks noChangeArrowheads="1"/>
                </p:cNvSpPr>
                <p:nvPr/>
              </p:nvSpPr>
              <p:spPr bwMode="auto">
                <a:xfrm>
                  <a:off x="1752600" y="5559623"/>
                  <a:ext cx="149226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nl-NL" sz="1400"/>
                    <a:t>deep convection</a:t>
                  </a:r>
                </a:p>
              </p:txBody>
            </p:sp>
            <p:sp>
              <p:nvSpPr>
                <p:cNvPr id="107528" name="Tekstvak 7"/>
                <p:cNvSpPr txBox="1">
                  <a:spLocks noChangeArrowheads="1"/>
                </p:cNvSpPr>
                <p:nvPr/>
              </p:nvSpPr>
              <p:spPr bwMode="auto">
                <a:xfrm>
                  <a:off x="3657600" y="5559623"/>
                  <a:ext cx="1501821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nl-NL" sz="1400"/>
                    <a:t>shallow cumulus</a:t>
                  </a:r>
                </a:p>
              </p:txBody>
            </p:sp>
            <p:sp>
              <p:nvSpPr>
                <p:cNvPr id="107529" name="Tekstvak 8"/>
                <p:cNvSpPr txBox="1">
                  <a:spLocks noChangeArrowheads="1"/>
                </p:cNvSpPr>
                <p:nvPr/>
              </p:nvSpPr>
              <p:spPr bwMode="auto">
                <a:xfrm>
                  <a:off x="5965779" y="5559623"/>
                  <a:ext cx="1302209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nl-NL" sz="1400" dirty="0" err="1"/>
                    <a:t>stratocumulus</a:t>
                  </a:r>
                  <a:endParaRPr lang="nl-NL" sz="1400" dirty="0"/>
                </a:p>
              </p:txBody>
            </p:sp>
          </p:grpSp>
        </p:grpSp>
        <p:pic>
          <p:nvPicPr>
            <p:cNvPr id="13" name="Afbeelding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71600" y="4343400"/>
              <a:ext cx="1717200" cy="11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kstvak 14"/>
          <p:cNvSpPr txBox="1"/>
          <p:nvPr/>
        </p:nvSpPr>
        <p:spPr>
          <a:xfrm>
            <a:off x="7315200" y="1524000"/>
            <a:ext cx="164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0000"/>
                </a:solidFill>
              </a:rPr>
              <a:t>warm and dry</a:t>
            </a:r>
            <a:endParaRPr lang="nl-NL" sz="16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315200" y="2590800"/>
            <a:ext cx="1876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chemeClr val="bg2"/>
                </a:solidFill>
              </a:rPr>
              <a:t>cold</a:t>
            </a:r>
            <a:r>
              <a:rPr lang="nl-NL" sz="1600" b="1" dirty="0" smtClean="0">
                <a:solidFill>
                  <a:schemeClr val="bg2"/>
                </a:solidFill>
              </a:rPr>
              <a:t> and </a:t>
            </a:r>
            <a:r>
              <a:rPr lang="nl-NL" sz="1600" b="1" dirty="0" err="1" smtClean="0">
                <a:solidFill>
                  <a:schemeClr val="bg2"/>
                </a:solidFill>
              </a:rPr>
              <a:t>moist</a:t>
            </a:r>
            <a:endParaRPr lang="nl-NL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UD_wit_EN">
  <a:themeElements>
    <a:clrScheme name="1_TUD_wit_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UD_wit_EN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97" charset="0"/>
          </a:defRPr>
        </a:defPPr>
      </a:lstStyle>
    </a:lnDef>
  </a:objectDefaults>
  <a:extraClrSchemeLst>
    <a:extraClrScheme>
      <a:clrScheme name="1_TUD_wit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UD_wit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UD_wit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UD_wit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UD_wit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UD_wit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UD_wit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UD_wit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UD_wit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UD_wit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UD_wit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UD_wit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5716</TotalTime>
  <Words>1006</Words>
  <Application>Microsoft Macintosh PowerPoint</Application>
  <PresentationFormat>Diavoorstelling (4:3)</PresentationFormat>
  <Paragraphs>213</Paragraphs>
  <Slides>30</Slides>
  <Notes>26</Notes>
  <HiddenSlides>0</HiddenSlides>
  <MMClips>0</MMClips>
  <ScaleCrop>false</ScaleCrop>
  <HeadingPairs>
    <vt:vector size="4" baseType="variant">
      <vt:variant>
        <vt:lpstr>Ontwerpsjabloon</vt:lpstr>
      </vt:variant>
      <vt:variant>
        <vt:i4>7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Office-thema</vt:lpstr>
      <vt:lpstr>3_Default Design</vt:lpstr>
      <vt:lpstr>3_TUD_wit_EN</vt:lpstr>
      <vt:lpstr>2_Default Design</vt:lpstr>
      <vt:lpstr>2_Office-thema</vt:lpstr>
      <vt:lpstr>1_Office-thema</vt:lpstr>
      <vt:lpstr>Default Design</vt:lpstr>
      <vt:lpstr>Low clouds in the atmosphere: Never a dull moment</vt:lpstr>
      <vt:lpstr>Stratocumulus off the coast of California</vt:lpstr>
      <vt:lpstr>Low clouds above the North Sea (and a part of the coast)</vt:lpstr>
      <vt:lpstr>Outstanding questions 1. Stratocumulus and climate change</vt:lpstr>
      <vt:lpstr>Outstanding questions/problems 2. Poor representation of stratocumulus in weather forecast models</vt:lpstr>
      <vt:lpstr>Contents</vt:lpstr>
      <vt:lpstr>Global stratocumulus amount</vt:lpstr>
      <vt:lpstr>Necessary ingredients for stratocumulus formation</vt:lpstr>
      <vt:lpstr>Stratocumulus frequently present in the subsiding branch of Hadley circulation </vt:lpstr>
      <vt:lpstr>Stratocumulus frequently present in the Arctic area (but we can hardly observe them from satellite) </vt:lpstr>
      <vt:lpstr>Stratocumulus clouds, 31 January 2011 Radiosonde observations for De Bilt</vt:lpstr>
      <vt:lpstr>Longwave radiative cooling at the cloud top</vt:lpstr>
      <vt:lpstr>Turbulence causes entrainment of warm and dry inversion air into the cloud layer</vt:lpstr>
      <vt:lpstr>Dia 14</vt:lpstr>
      <vt:lpstr>Dia 15</vt:lpstr>
      <vt:lpstr>Dia 16</vt:lpstr>
      <vt:lpstr>Dia 17</vt:lpstr>
      <vt:lpstr>Can models faithfully represent low clouds? Simulations of the ASTEX Lagrangian stratocumulus experiment</vt:lpstr>
      <vt:lpstr>Modeling results for ASTEX case</vt:lpstr>
      <vt:lpstr>Results of single-column model versions of climate models:  cloud fraction </vt:lpstr>
      <vt:lpstr>What did we learn from the Lagrangian transition?</vt:lpstr>
      <vt:lpstr>Dia 22</vt:lpstr>
      <vt:lpstr>Dia 23</vt:lpstr>
      <vt:lpstr>"phase space” experiments with a conceptual model: how do inversion jumps control equilibrium solutions?</vt:lpstr>
      <vt:lpstr>Liquid water path (LWP) response to a perturbation in the sea surface temperature q0</vt:lpstr>
      <vt:lpstr>Cloud regimes: Results from two different transport schemes used in weather and climate models ("dualM" and "TKE")</vt:lpstr>
      <vt:lpstr>Cloud response to warming of atmosphere</vt:lpstr>
      <vt:lpstr>Cold air outbreak</vt:lpstr>
      <vt:lpstr>Cold air outbreak case simulated with the LES model</vt:lpstr>
      <vt:lpstr>Dia 30</vt:lpstr>
    </vt:vector>
  </TitlesOfParts>
  <Company>TU Delft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Stephan de Roode</dc:creator>
  <cp:lastModifiedBy>Stephan de Roode</cp:lastModifiedBy>
  <cp:revision>114</cp:revision>
  <dcterms:created xsi:type="dcterms:W3CDTF">2013-04-04T09:57:35Z</dcterms:created>
  <dcterms:modified xsi:type="dcterms:W3CDTF">2013-04-04T10:00:18Z</dcterms:modified>
</cp:coreProperties>
</file>